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55"/>
  </p:notesMasterIdLst>
  <p:sldIdLst>
    <p:sldId id="301" r:id="rId3"/>
    <p:sldId id="258" r:id="rId4"/>
    <p:sldId id="303" r:id="rId5"/>
    <p:sldId id="302" r:id="rId6"/>
    <p:sldId id="304" r:id="rId7"/>
    <p:sldId id="305" r:id="rId8"/>
    <p:sldId id="259" r:id="rId9"/>
    <p:sldId id="257" r:id="rId10"/>
    <p:sldId id="261" r:id="rId11"/>
    <p:sldId id="306" r:id="rId12"/>
    <p:sldId id="307" r:id="rId13"/>
    <p:sldId id="308" r:id="rId14"/>
    <p:sldId id="309" r:id="rId15"/>
    <p:sldId id="310" r:id="rId16"/>
    <p:sldId id="264" r:id="rId17"/>
    <p:sldId id="266" r:id="rId18"/>
    <p:sldId id="267" r:id="rId19"/>
    <p:sldId id="311" r:id="rId20"/>
    <p:sldId id="312" r:id="rId21"/>
    <p:sldId id="313" r:id="rId22"/>
    <p:sldId id="270" r:id="rId23"/>
    <p:sldId id="272" r:id="rId24"/>
    <p:sldId id="314" r:id="rId25"/>
    <p:sldId id="315" r:id="rId26"/>
    <p:sldId id="316" r:id="rId27"/>
    <p:sldId id="273" r:id="rId28"/>
    <p:sldId id="317" r:id="rId29"/>
    <p:sldId id="275" r:id="rId30"/>
    <p:sldId id="276" r:id="rId31"/>
    <p:sldId id="27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3" r:id="rId48"/>
    <p:sldId id="334" r:id="rId49"/>
    <p:sldId id="335" r:id="rId50"/>
    <p:sldId id="336" r:id="rId51"/>
    <p:sldId id="337" r:id="rId52"/>
    <p:sldId id="338" r:id="rId53"/>
    <p:sldId id="33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5FB"/>
    <a:srgbClr val="D7E5F5"/>
    <a:srgbClr val="CAE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1" d="100"/>
          <a:sy n="71" d="100"/>
        </p:scale>
        <p:origin x="-1136" y="-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054EC1-71A3-4B26-8355-0CA2C50A0D82}" type="datetimeFigureOut">
              <a:rPr lang="en-US" smtClean="0"/>
              <a:pPr/>
              <a:t>8/26/2012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AF72F8-0AB8-451F-B4FA-30D8178525C6}" type="slidenum">
              <a:rPr lang="en-US" smtClean="0"/>
              <a:pPr/>
              <a:t>‹#›</a:t>
            </a:fld>
            <a:endParaRPr lang="en-US"/>
          </a:p>
        </p:txBody>
      </p:sp>
    </p:spTree>
    <p:extLst>
      <p:ext uri="{BB962C8B-B14F-4D97-AF65-F5344CB8AC3E}">
        <p14:creationId xmlns:p14="http://schemas.microsoft.com/office/powerpoint/2010/main" val="1819545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6162"/>
          </a:xfrm>
        </p:spPr>
        <p:txBody>
          <a:bodyPr vert="eaVert">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54375"/>
            <a:ext cx="7772400" cy="1470025"/>
          </a:xfrm>
          <a:noFill/>
          <a:ln>
            <a:noFill/>
          </a:ln>
        </p:spPr>
        <p:txBody>
          <a:bodyPr/>
          <a:lstStyle>
            <a:lvl1pPr algn="ctr">
              <a:defRPr>
                <a:solidFill>
                  <a:srgbClr val="00B0F0"/>
                </a:solidFill>
                <a:effectLst/>
                <a:latin typeface="Arial Black" pitchFamily="34" charset="0"/>
                <a:cs typeface="Microsoft Sans Serif" pitchFamily="34" charset="0"/>
              </a:defRPr>
            </a:lvl1pPr>
          </a:lstStyle>
          <a:p>
            <a:r>
              <a:rPr lang="en-US" smtClean="0"/>
              <a:t>Click to edit Master title style</a:t>
            </a:r>
            <a:endParaRPr lang="en-US"/>
          </a:p>
        </p:txBody>
      </p:sp>
      <p:sp>
        <p:nvSpPr>
          <p:cNvPr id="8" name="TextBox 7"/>
          <p:cNvSpPr txBox="1"/>
          <p:nvPr userDrawn="1"/>
        </p:nvSpPr>
        <p:spPr>
          <a:xfrm>
            <a:off x="1981200" y="1600200"/>
            <a:ext cx="5040162" cy="1569660"/>
          </a:xfrm>
          <a:prstGeom prst="rect">
            <a:avLst/>
          </a:prstGeom>
          <a:noFill/>
        </p:spPr>
        <p:txBody>
          <a:bodyPr wrap="none" rtlCol="0">
            <a:spAutoFit/>
          </a:bodyPr>
          <a:lstStyle/>
          <a:p>
            <a:r>
              <a:rPr lang="en-US" sz="9600" dirty="0" smtClean="0">
                <a:latin typeface="Arial Black" pitchFamily="34" charset="0"/>
              </a:rPr>
              <a:t>CMPTR</a:t>
            </a:r>
            <a:endParaRPr lang="en-US" sz="9600" dirty="0">
              <a:latin typeface="Arial Black"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Sunday, August 26, 2012</a:t>
            </a:fld>
            <a:endParaRPr lang="en-US"/>
          </a:p>
        </p:txBody>
      </p:sp>
      <p:sp>
        <p:nvSpPr>
          <p:cNvPr id="5" name="Footer Placeholder 4"/>
          <p:cNvSpPr>
            <a:spLocks noGrp="1"/>
          </p:cNvSpPr>
          <p:nvPr>
            <p:ph type="ftr" sz="quarter" idx="11"/>
          </p:nvPr>
        </p:nvSpPr>
        <p:spPr/>
        <p:txBody>
          <a:bodyPr/>
          <a:lstStyle/>
          <a:p>
            <a:r>
              <a:rPr lang="en-US" smtClean="0"/>
              <a:t>CMPTR: Chapter 00, Chapter Title</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Sunday, August 26, 2012</a:t>
            </a:fld>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Sunday, August 26, 2012</a:t>
            </a:fld>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Sunday, August 26, 2012</a:t>
            </a:fld>
            <a:endParaRPr lang="en-US"/>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Sunday, August 26, 2012</a:t>
            </a:fld>
            <a:endParaRPr lang="en-US"/>
          </a:p>
        </p:txBody>
      </p:sp>
      <p:sp>
        <p:nvSpPr>
          <p:cNvPr id="8" name="Footer Placeholder 7"/>
          <p:cNvSpPr>
            <a:spLocks noGrp="1"/>
          </p:cNvSpPr>
          <p:nvPr>
            <p:ph type="ftr" sz="quarter" idx="11"/>
          </p:nvPr>
        </p:nvSpPr>
        <p:spPr/>
        <p:txBody>
          <a:bodyPr/>
          <a:lstStyle/>
          <a:p>
            <a:r>
              <a:rPr lang="en-US" smtClean="0"/>
              <a:t>CMPTR</a:t>
            </a:r>
            <a:endParaRPr lang="en-US"/>
          </a:p>
        </p:txBody>
      </p:sp>
      <p:sp>
        <p:nvSpPr>
          <p:cNvPr id="9" name="Slide Number Placeholder 8"/>
          <p:cNvSpPr>
            <a:spLocks noGrp="1"/>
          </p:cNvSpPr>
          <p:nvPr>
            <p:ph type="sldNum" sz="quarter" idx="12"/>
          </p:nvPr>
        </p:nvSpPr>
        <p:spPr/>
        <p:txBody>
          <a:bodyPr/>
          <a:lstStyle/>
          <a:p>
            <a:fld id="{41E0D066-9582-49E0-9F2C-9CED6AA2A396}"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Sunday, August 26, 2012</a:t>
            </a:fld>
            <a:endParaRPr lang="en-US"/>
          </a:p>
        </p:txBody>
      </p:sp>
      <p:sp>
        <p:nvSpPr>
          <p:cNvPr id="4" name="Footer Placeholder 3"/>
          <p:cNvSpPr>
            <a:spLocks noGrp="1"/>
          </p:cNvSpPr>
          <p:nvPr>
            <p:ph type="ftr" sz="quarter" idx="11"/>
          </p:nvPr>
        </p:nvSpPr>
        <p:spPr/>
        <p:txBody>
          <a:bodyPr/>
          <a:lstStyle/>
          <a:p>
            <a:r>
              <a:rPr lang="en-US" smtClean="0"/>
              <a:t>CMPTR</a:t>
            </a:r>
            <a:endParaRPr lang="en-US"/>
          </a:p>
        </p:txBody>
      </p:sp>
      <p:sp>
        <p:nvSpPr>
          <p:cNvPr id="5" name="Slide Number Placeholder 4"/>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Sunday, August 26, 2012</a:t>
            </a:fld>
            <a:endParaRPr lang="en-US"/>
          </a:p>
        </p:txBody>
      </p:sp>
      <p:sp>
        <p:nvSpPr>
          <p:cNvPr id="3" name="Footer Placeholder 2"/>
          <p:cNvSpPr>
            <a:spLocks noGrp="1"/>
          </p:cNvSpPr>
          <p:nvPr>
            <p:ph type="ftr" sz="quarter" idx="11"/>
          </p:nvPr>
        </p:nvSpPr>
        <p:spPr/>
        <p:txBody>
          <a:bodyPr/>
          <a:lstStyle/>
          <a:p>
            <a:r>
              <a:rPr lang="en-US" smtClean="0"/>
              <a:t>CMPTR</a:t>
            </a:r>
            <a:endParaRPr lang="en-US"/>
          </a:p>
        </p:txBody>
      </p:sp>
      <p:sp>
        <p:nvSpPr>
          <p:cNvPr id="4" name="Slide Number Placeholder 3"/>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Sunday, August 26, 2012</a:t>
            </a:fld>
            <a:endParaRPr lang="en-US"/>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Sunday, August 26, 2012</a:t>
            </a:fld>
            <a:endParaRPr lang="en-US"/>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Sunday, August 26, 2012</a:t>
            </a:fld>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Sunday, August 26, 2012</a:t>
            </a:fld>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006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006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ln w="3175">
            <a:noFill/>
          </a:ln>
          <a:effectLst/>
        </p:spPr>
        <p:style>
          <a:lnRef idx="2">
            <a:schemeClr val="accent5"/>
          </a:lnRef>
          <a:fillRef idx="1">
            <a:schemeClr val="lt1"/>
          </a:fillRef>
          <a:effectRef idx="0">
            <a:schemeClr val="accent5"/>
          </a:effectRef>
          <a:fontRef idx="none"/>
        </p:style>
        <p:txBody>
          <a:bodyPr/>
          <a:lstStyle/>
          <a:p>
            <a:r>
              <a:rPr lang="en-US" smtClean="0"/>
              <a:t>CMPTR</a:t>
            </a:r>
            <a:endParaRPr lang="en-US"/>
          </a:p>
        </p:txBody>
      </p:sp>
      <p:sp>
        <p:nvSpPr>
          <p:cNvPr id="7" name="Slide Number Placeholder 6"/>
          <p:cNvSpPr>
            <a:spLocks noGrp="1"/>
          </p:cNvSpPr>
          <p:nvPr>
            <p:ph type="sldNum" sz="quarter" idx="12"/>
          </p:nvPr>
        </p:nvSpPr>
        <p:spPr>
          <a:ln w="3175">
            <a:noFill/>
          </a:ln>
          <a:effectLst/>
        </p:spPr>
        <p:style>
          <a:lnRef idx="2">
            <a:schemeClr val="accent5"/>
          </a:lnRef>
          <a:fillRef idx="1">
            <a:schemeClr val="lt1"/>
          </a:fillRef>
          <a:effectRef idx="0">
            <a:schemeClr val="accent5"/>
          </a:effectRef>
          <a:fontRef idx="none"/>
        </p:style>
        <p:txBody>
          <a:bodyPr/>
          <a:lstStyle/>
          <a:p>
            <a:fld id="{41E0D066-9582-49E0-9F2C-9CED6AA2A3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225925"/>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225925"/>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CMPTR</a:t>
            </a:r>
            <a:endParaRPr lang="en-US"/>
          </a:p>
        </p:txBody>
      </p:sp>
      <p:sp>
        <p:nvSpPr>
          <p:cNvPr id="9" name="Slide Number Placeholder 8"/>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CMPTR</a:t>
            </a:r>
            <a:endParaRPr lang="en-US"/>
          </a:p>
        </p:txBody>
      </p:sp>
      <p:sp>
        <p:nvSpPr>
          <p:cNvPr id="5" name="Slide Number Placeholder 4"/>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59175"/>
            <a:ext cx="7772400" cy="1470025"/>
          </a:xfrm>
          <a:noFill/>
          <a:ln>
            <a:noFill/>
          </a:ln>
        </p:spPr>
        <p:txBody>
          <a:bodyPr/>
          <a:lstStyle>
            <a:lvl1pPr algn="ctr">
              <a:defRPr b="0" cap="none" spc="0">
                <a:ln>
                  <a:noFill/>
                </a:ln>
                <a:solidFill>
                  <a:srgbClr val="2DC6D6"/>
                </a:solidFill>
                <a:effectLst/>
                <a:latin typeface="Arial Black" pitchFamily="34" charset="0"/>
                <a:cs typeface="Microsoft Sans Serif" pitchFamily="34" charset="0"/>
              </a:defRPr>
            </a:lvl1pPr>
          </a:lstStyle>
          <a:p>
            <a:r>
              <a:rPr lang="en-US" smtClean="0"/>
              <a:t>Click to edit Master title style</a:t>
            </a:r>
            <a:endParaRPr lang="en-US"/>
          </a:p>
        </p:txBody>
      </p:sp>
      <p:pic>
        <p:nvPicPr>
          <p:cNvPr id="4" name="Picture 3" descr="CMPTR.jpg"/>
          <p:cNvPicPr>
            <a:picLocks noChangeAspect="1"/>
          </p:cNvPicPr>
          <p:nvPr userDrawn="1"/>
        </p:nvPicPr>
        <p:blipFill>
          <a:blip r:embed="rId2" cstate="print"/>
          <a:stretch>
            <a:fillRect/>
          </a:stretch>
        </p:blipFill>
        <p:spPr>
          <a:xfrm>
            <a:off x="2743200" y="461772"/>
            <a:ext cx="3453384" cy="3348228"/>
          </a:xfrm>
          <a:prstGeom prst="rect">
            <a:avLst/>
          </a:prstGeom>
        </p:spPr>
      </p:pic>
      <p:sp>
        <p:nvSpPr>
          <p:cNvPr id="5" name="Rounded Rectangle 4"/>
          <p:cNvSpPr/>
          <p:nvPr userDrawn="1"/>
        </p:nvSpPr>
        <p:spPr>
          <a:xfrm>
            <a:off x="76200" y="76200"/>
            <a:ext cx="8991600" cy="6629400"/>
          </a:xfrm>
          <a:prstGeom prst="roundRect">
            <a:avLst/>
          </a:prstGeom>
          <a:noFill/>
          <a:ln>
            <a:solidFill>
              <a:srgbClr val="2DC6D6"/>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CMPTR</a:t>
            </a:r>
            <a:endParaRPr lang="en-US"/>
          </a:p>
        </p:txBody>
      </p:sp>
      <p:sp>
        <p:nvSpPr>
          <p:cNvPr id="4" name="Slide Number Placeholder 3"/>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6127750"/>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965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oundRect">
            <a:avLst/>
          </a:prstGeom>
          <a:ln>
            <a:solidFill>
              <a:srgbClr val="2DC6D6"/>
            </a:solidFill>
          </a:ln>
        </p:spPr>
        <p:style>
          <a:lnRef idx="2">
            <a:schemeClr val="accent3"/>
          </a:lnRef>
          <a:fillRef idx="1">
            <a:schemeClr val="lt1"/>
          </a:fillRef>
          <a:effectRef idx="0">
            <a:schemeClr val="accent3"/>
          </a:effectRef>
          <a:fontRef idx="none"/>
        </p:style>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5240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57200" y="6477000"/>
            <a:ext cx="7010400" cy="244475"/>
          </a:xfrm>
          <a:prstGeom prst="rect">
            <a:avLst/>
          </a:prstGeom>
          <a:ln w="3175">
            <a:noFill/>
          </a:ln>
          <a:effectLst/>
        </p:spPr>
        <p:style>
          <a:lnRef idx="2">
            <a:schemeClr val="accent5"/>
          </a:lnRef>
          <a:fillRef idx="1">
            <a:schemeClr val="lt1"/>
          </a:fillRef>
          <a:effectRef idx="0">
            <a:schemeClr val="accent5"/>
          </a:effectRef>
          <a:fontRef idx="none"/>
        </p:style>
        <p:txBody>
          <a:bodyPr vert="horz" lIns="91440" tIns="45720" rIns="91440" bIns="45720" rtlCol="0" anchor="ctr"/>
          <a:lstStyle>
            <a:lvl1pPr algn="l">
              <a:defRPr sz="1200">
                <a:solidFill>
                  <a:srgbClr val="2DC6D6"/>
                </a:solidFill>
                <a:latin typeface="Arial Black" pitchFamily="34" charset="0"/>
              </a:defRPr>
            </a:lvl1pPr>
          </a:lstStyle>
          <a:p>
            <a:r>
              <a:rPr lang="en-US" smtClean="0"/>
              <a:t>CMPTR: Chapter 00, Chapter Title</a:t>
            </a:r>
            <a:endParaRPr lang="en-US" dirty="0"/>
          </a:p>
        </p:txBody>
      </p:sp>
      <p:sp>
        <p:nvSpPr>
          <p:cNvPr id="6" name="Slide Number Placeholder 5"/>
          <p:cNvSpPr>
            <a:spLocks noGrp="1"/>
          </p:cNvSpPr>
          <p:nvPr>
            <p:ph type="sldNum" sz="quarter" idx="4"/>
          </p:nvPr>
        </p:nvSpPr>
        <p:spPr>
          <a:xfrm>
            <a:off x="7924800" y="6477000"/>
            <a:ext cx="762000" cy="244475"/>
          </a:xfrm>
          <a:prstGeom prst="rect">
            <a:avLst/>
          </a:prstGeom>
          <a:ln w="3175">
            <a:noFill/>
          </a:ln>
          <a:effectLst/>
        </p:spPr>
        <p:style>
          <a:lnRef idx="2">
            <a:schemeClr val="accent5"/>
          </a:lnRef>
          <a:fillRef idx="1">
            <a:schemeClr val="lt1"/>
          </a:fillRef>
          <a:effectRef idx="0">
            <a:schemeClr val="accent5"/>
          </a:effectRef>
          <a:fontRef idx="none"/>
        </p:style>
        <p:txBody>
          <a:bodyPr vert="horz" lIns="91440" tIns="45720" rIns="91440" bIns="45720" rtlCol="0" anchor="ctr"/>
          <a:lstStyle>
            <a:lvl1pPr algn="r">
              <a:defRPr sz="1200">
                <a:solidFill>
                  <a:srgbClr val="2DC6D6"/>
                </a:solidFill>
                <a:latin typeface="Arial Black" pitchFamily="34" charset="0"/>
              </a:defRPr>
            </a:lvl1pPr>
          </a:lstStyle>
          <a:p>
            <a:fld id="{41E0D066-9582-49E0-9F2C-9CED6AA2A3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spcBef>
          <a:spcPct val="0"/>
        </a:spcBef>
        <a:buNone/>
        <a:defRPr sz="3600" kern="1200">
          <a:solidFill>
            <a:schemeClr val="tx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Sunday, August 26, 2012</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CMPTR: Chapter 00, Chapter Title</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1E0D066-9582-49E0-9F2C-9CED6AA2A3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7848600" cy="860425"/>
          </a:xfrm>
        </p:spPr>
        <p:txBody>
          <a:bodyPr/>
          <a:lstStyle/>
          <a:p>
            <a:r>
              <a:rPr lang="en-US" dirty="0"/>
              <a:t>Chapter 14</a:t>
            </a:r>
          </a:p>
        </p:txBody>
      </p:sp>
      <p:sp>
        <p:nvSpPr>
          <p:cNvPr id="3" name="Subtitle 2"/>
          <p:cNvSpPr>
            <a:spLocks noGrp="1"/>
          </p:cNvSpPr>
          <p:nvPr>
            <p:ph type="subTitle" idx="1"/>
          </p:nvPr>
        </p:nvSpPr>
        <p:spPr>
          <a:xfrm>
            <a:off x="457200" y="1066800"/>
            <a:ext cx="6400800" cy="1752600"/>
          </a:xfrm>
        </p:spPr>
        <p:txBody>
          <a:bodyPr>
            <a:normAutofit/>
          </a:bodyPr>
          <a:lstStyle/>
          <a:p>
            <a:r>
              <a:rPr lang="en-US" sz="3200" dirty="0" smtClean="0"/>
              <a:t>Formatting </a:t>
            </a:r>
            <a:r>
              <a:rPr lang="en-US" sz="3200"/>
              <a:t>a </a:t>
            </a:r>
            <a:r>
              <a:rPr lang="en-US" sz="3200" smtClean="0"/>
              <a:t>Workbook</a:t>
            </a:r>
            <a:endParaRPr lang="en-US" sz="3200" dirty="0"/>
          </a:p>
        </p:txBody>
      </p:sp>
    </p:spTree>
    <p:extLst>
      <p:ext uri="{BB962C8B-B14F-4D97-AF65-F5344CB8AC3E}">
        <p14:creationId xmlns:p14="http://schemas.microsoft.com/office/powerpoint/2010/main" val="3509894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762000"/>
            <a:ext cx="8229600" cy="5791200"/>
          </a:xfrm>
        </p:spPr>
        <p:txBody>
          <a:bodyPr>
            <a:normAutofit/>
          </a:bodyPr>
          <a:lstStyle/>
          <a:p>
            <a:r>
              <a:rPr lang="en-US" dirty="0"/>
              <a:t>The General number format is </a:t>
            </a:r>
            <a:r>
              <a:rPr lang="en-US" dirty="0" smtClean="0"/>
              <a:t>good </a:t>
            </a:r>
            <a:r>
              <a:rPr lang="en-US" dirty="0"/>
              <a:t>for simple calculations, but </a:t>
            </a:r>
            <a:r>
              <a:rPr lang="en-US" dirty="0" smtClean="0"/>
              <a:t>some values </a:t>
            </a:r>
            <a:r>
              <a:rPr lang="en-US" dirty="0"/>
              <a:t>require additional formatting </a:t>
            </a:r>
            <a:r>
              <a:rPr lang="en-US" dirty="0" smtClean="0"/>
              <a:t>to </a:t>
            </a:r>
            <a:r>
              <a:rPr lang="en-US" dirty="0"/>
              <a:t>make the numbers easier to </a:t>
            </a:r>
            <a:r>
              <a:rPr lang="en-US" dirty="0" smtClean="0"/>
              <a:t>interpret</a:t>
            </a:r>
            <a:r>
              <a:rPr lang="en-US" dirty="0"/>
              <a:t>. </a:t>
            </a:r>
            <a:endParaRPr lang="en-US" dirty="0" smtClean="0"/>
          </a:p>
          <a:p>
            <a:r>
              <a:rPr lang="en-US" dirty="0" smtClean="0"/>
              <a:t>You </a:t>
            </a:r>
            <a:r>
              <a:rPr lang="en-US" dirty="0"/>
              <a:t>can format numbers </a:t>
            </a:r>
            <a:r>
              <a:rPr lang="en-US" dirty="0" smtClean="0"/>
              <a:t>to:</a:t>
            </a:r>
          </a:p>
          <a:p>
            <a:pPr lvl="1"/>
            <a:r>
              <a:rPr lang="en-US" dirty="0" smtClean="0"/>
              <a:t>Set </a:t>
            </a:r>
            <a:r>
              <a:rPr lang="en-US" dirty="0"/>
              <a:t>how many digits appear to </a:t>
            </a:r>
            <a:r>
              <a:rPr lang="en-US" dirty="0" smtClean="0"/>
              <a:t>the </a:t>
            </a:r>
            <a:r>
              <a:rPr lang="en-US" dirty="0"/>
              <a:t>right of the decimal point</a:t>
            </a:r>
            <a:r>
              <a:rPr lang="en-US" dirty="0" smtClean="0"/>
              <a:t>.</a:t>
            </a:r>
          </a:p>
          <a:p>
            <a:pPr lvl="1"/>
            <a:r>
              <a:rPr lang="en-US" dirty="0" smtClean="0"/>
              <a:t>Add </a:t>
            </a:r>
            <a:r>
              <a:rPr lang="en-US" dirty="0"/>
              <a:t>commas to act as a thousands separator for </a:t>
            </a:r>
            <a:r>
              <a:rPr lang="en-US" dirty="0" smtClean="0"/>
              <a:t>large </a:t>
            </a:r>
            <a:r>
              <a:rPr lang="en-US" dirty="0"/>
              <a:t>values</a:t>
            </a:r>
            <a:r>
              <a:rPr lang="en-US" dirty="0" smtClean="0"/>
              <a:t>.</a:t>
            </a:r>
          </a:p>
          <a:p>
            <a:pPr lvl="1"/>
            <a:r>
              <a:rPr lang="en-US" dirty="0" smtClean="0"/>
              <a:t>Include </a:t>
            </a:r>
            <a:r>
              <a:rPr lang="en-US" dirty="0"/>
              <a:t>currency or accounting symbols to identify </a:t>
            </a:r>
            <a:r>
              <a:rPr lang="en-US" dirty="0" smtClean="0"/>
              <a:t>the </a:t>
            </a:r>
            <a:r>
              <a:rPr lang="en-US" dirty="0"/>
              <a:t>monetary unit being used</a:t>
            </a:r>
            <a:r>
              <a:rPr lang="en-US" dirty="0" smtClean="0"/>
              <a:t>.</a:t>
            </a:r>
          </a:p>
          <a:p>
            <a:pPr lvl="1"/>
            <a:r>
              <a:rPr lang="en-US" dirty="0" smtClean="0"/>
              <a:t>Display </a:t>
            </a:r>
            <a:r>
              <a:rPr lang="en-US" dirty="0"/>
              <a:t>percentages using the % symbol.</a:t>
            </a:r>
            <a:endParaRPr lang="en-US" dirty="0" smtClean="0"/>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Formatting Numbers</a:t>
            </a:r>
          </a:p>
        </p:txBody>
      </p:sp>
    </p:spTree>
    <p:extLst>
      <p:ext uri="{BB962C8B-B14F-4D97-AF65-F5344CB8AC3E}">
        <p14:creationId xmlns:p14="http://schemas.microsoft.com/office/powerpoint/2010/main" val="29850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762000"/>
            <a:ext cx="8534400" cy="2971800"/>
          </a:xfrm>
        </p:spPr>
        <p:txBody>
          <a:bodyPr>
            <a:normAutofit/>
          </a:bodyPr>
          <a:lstStyle/>
          <a:p>
            <a:r>
              <a:rPr lang="en-US" dirty="0" smtClean="0"/>
              <a:t>Formatting numbers is done in the Number group on the Home tab. </a:t>
            </a:r>
          </a:p>
          <a:p>
            <a:r>
              <a:rPr lang="en-US" dirty="0" smtClean="0"/>
              <a:t>The Three areas are:</a:t>
            </a:r>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Formatting Numbers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451" y="2667000"/>
            <a:ext cx="378897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4403137" y="3989307"/>
            <a:ext cx="2912063" cy="461665"/>
            <a:chOff x="4876800" y="3989307"/>
            <a:chExt cx="2912063" cy="461665"/>
          </a:xfrm>
        </p:grpSpPr>
        <p:sp>
          <p:nvSpPr>
            <p:cNvPr id="2" name="TextBox 1"/>
            <p:cNvSpPr txBox="1"/>
            <p:nvPr/>
          </p:nvSpPr>
          <p:spPr>
            <a:xfrm>
              <a:off x="5791200" y="3989307"/>
              <a:ext cx="1997663" cy="461665"/>
            </a:xfrm>
            <a:prstGeom prst="rect">
              <a:avLst/>
            </a:prstGeom>
            <a:noFill/>
          </p:spPr>
          <p:txBody>
            <a:bodyPr wrap="none" rtlCol="0">
              <a:spAutoFit/>
            </a:bodyPr>
            <a:lstStyle/>
            <a:p>
              <a:r>
                <a:rPr lang="en-US" sz="2400" dirty="0" smtClean="0"/>
                <a:t>Style Buttons</a:t>
              </a:r>
              <a:endParaRPr lang="en-US" sz="2400" dirty="0"/>
            </a:p>
          </p:txBody>
        </p:sp>
        <p:cxnSp>
          <p:nvCxnSpPr>
            <p:cNvPr id="4" name="Straight Arrow Connector 3"/>
            <p:cNvCxnSpPr/>
            <p:nvPr/>
          </p:nvCxnSpPr>
          <p:spPr>
            <a:xfrm flipH="1">
              <a:off x="4876800" y="4220139"/>
              <a:ext cx="914400"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grpSp>
        <p:nvGrpSpPr>
          <p:cNvPr id="10" name="Group 9"/>
          <p:cNvGrpSpPr/>
          <p:nvPr/>
        </p:nvGrpSpPr>
        <p:grpSpPr>
          <a:xfrm>
            <a:off x="4423485" y="3200400"/>
            <a:ext cx="3836995" cy="461665"/>
            <a:chOff x="4876800" y="3989307"/>
            <a:chExt cx="3836995" cy="461665"/>
          </a:xfrm>
        </p:grpSpPr>
        <p:sp>
          <p:nvSpPr>
            <p:cNvPr id="11" name="TextBox 10"/>
            <p:cNvSpPr txBox="1"/>
            <p:nvPr/>
          </p:nvSpPr>
          <p:spPr>
            <a:xfrm>
              <a:off x="5791200" y="3989307"/>
              <a:ext cx="2922595" cy="461665"/>
            </a:xfrm>
            <a:prstGeom prst="rect">
              <a:avLst/>
            </a:prstGeom>
            <a:noFill/>
          </p:spPr>
          <p:txBody>
            <a:bodyPr wrap="none" rtlCol="0">
              <a:spAutoFit/>
            </a:bodyPr>
            <a:lstStyle/>
            <a:p>
              <a:r>
                <a:rPr lang="en-US" sz="2400" dirty="0" smtClean="0"/>
                <a:t>Number Format box</a:t>
              </a:r>
              <a:endParaRPr lang="en-US" sz="2400" dirty="0"/>
            </a:p>
          </p:txBody>
        </p:sp>
        <p:cxnSp>
          <p:nvCxnSpPr>
            <p:cNvPr id="12" name="Straight Arrow Connector 11"/>
            <p:cNvCxnSpPr/>
            <p:nvPr/>
          </p:nvCxnSpPr>
          <p:spPr>
            <a:xfrm flipH="1">
              <a:off x="4876800" y="4220139"/>
              <a:ext cx="914400"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grpSp>
        <p:nvGrpSpPr>
          <p:cNvPr id="13" name="Group 12"/>
          <p:cNvGrpSpPr/>
          <p:nvPr/>
        </p:nvGrpSpPr>
        <p:grpSpPr>
          <a:xfrm>
            <a:off x="4394597" y="4572000"/>
            <a:ext cx="4292203" cy="830997"/>
            <a:chOff x="4884860" y="3989307"/>
            <a:chExt cx="4292203" cy="830997"/>
          </a:xfrm>
        </p:grpSpPr>
        <p:sp>
          <p:nvSpPr>
            <p:cNvPr id="14" name="TextBox 13"/>
            <p:cNvSpPr txBox="1"/>
            <p:nvPr/>
          </p:nvSpPr>
          <p:spPr>
            <a:xfrm>
              <a:off x="5791200" y="3989307"/>
              <a:ext cx="3385863" cy="830997"/>
            </a:xfrm>
            <a:prstGeom prst="rect">
              <a:avLst/>
            </a:prstGeom>
            <a:noFill/>
          </p:spPr>
          <p:txBody>
            <a:bodyPr wrap="none" rtlCol="0">
              <a:spAutoFit/>
            </a:bodyPr>
            <a:lstStyle/>
            <a:p>
              <a:r>
                <a:rPr lang="en-US" sz="2400" dirty="0" smtClean="0"/>
                <a:t>Number Format Dialog </a:t>
              </a:r>
            </a:p>
            <a:p>
              <a:r>
                <a:rPr lang="en-US" sz="2400" dirty="0" smtClean="0"/>
                <a:t>Box</a:t>
              </a:r>
              <a:endParaRPr lang="en-US" sz="2400" dirty="0"/>
            </a:p>
          </p:txBody>
        </p:sp>
        <p:cxnSp>
          <p:nvCxnSpPr>
            <p:cNvPr id="15" name="Straight Arrow Connector 14"/>
            <p:cNvCxnSpPr/>
            <p:nvPr/>
          </p:nvCxnSpPr>
          <p:spPr>
            <a:xfrm flipH="1">
              <a:off x="4884860" y="4404805"/>
              <a:ext cx="914400"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94980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762000"/>
            <a:ext cx="8534400" cy="2971800"/>
          </a:xfrm>
        </p:spPr>
        <p:txBody>
          <a:bodyPr>
            <a:normAutofit/>
          </a:bodyPr>
          <a:lstStyle/>
          <a:p>
            <a:r>
              <a:rPr lang="en-US" dirty="0" smtClean="0"/>
              <a:t>Allow you to apply a quick style to a cell, range of cells, row or column.</a:t>
            </a:r>
          </a:p>
          <a:p>
            <a:r>
              <a:rPr lang="en-US" dirty="0" smtClean="0"/>
              <a:t>The style buttons are:</a:t>
            </a:r>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Style buttons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399" y="2362200"/>
            <a:ext cx="5169563" cy="141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1371600" y="3429000"/>
            <a:ext cx="1709122" cy="1886129"/>
            <a:chOff x="5768236" y="3426158"/>
            <a:chExt cx="1709122" cy="1886129"/>
          </a:xfrm>
        </p:grpSpPr>
        <p:sp>
          <p:nvSpPr>
            <p:cNvPr id="17" name="TextBox 16"/>
            <p:cNvSpPr txBox="1"/>
            <p:nvPr/>
          </p:nvSpPr>
          <p:spPr>
            <a:xfrm>
              <a:off x="5768236" y="4111958"/>
              <a:ext cx="1709122" cy="1200329"/>
            </a:xfrm>
            <a:prstGeom prst="rect">
              <a:avLst/>
            </a:prstGeom>
            <a:noFill/>
          </p:spPr>
          <p:txBody>
            <a:bodyPr wrap="none" rtlCol="0">
              <a:spAutoFit/>
            </a:bodyPr>
            <a:lstStyle/>
            <a:p>
              <a:r>
                <a:rPr lang="en-US" sz="2400" dirty="0" smtClean="0"/>
                <a:t>Accounting</a:t>
              </a:r>
            </a:p>
            <a:p>
              <a:r>
                <a:rPr lang="en-US" sz="2400" dirty="0" smtClean="0"/>
                <a:t>Number</a:t>
              </a:r>
            </a:p>
            <a:p>
              <a:r>
                <a:rPr lang="en-US" sz="2400" dirty="0" smtClean="0"/>
                <a:t>Format</a:t>
              </a:r>
              <a:endParaRPr lang="en-US" sz="2400" dirty="0"/>
            </a:p>
          </p:txBody>
        </p:sp>
        <p:cxnSp>
          <p:nvCxnSpPr>
            <p:cNvPr id="18" name="Straight Arrow Connector 17"/>
            <p:cNvCxnSpPr/>
            <p:nvPr/>
          </p:nvCxnSpPr>
          <p:spPr>
            <a:xfrm flipV="1">
              <a:off x="7160858" y="3426158"/>
              <a:ext cx="0" cy="6858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grpSp>
        <p:nvGrpSpPr>
          <p:cNvPr id="20" name="Group 19"/>
          <p:cNvGrpSpPr/>
          <p:nvPr/>
        </p:nvGrpSpPr>
        <p:grpSpPr>
          <a:xfrm>
            <a:off x="3311366" y="3533811"/>
            <a:ext cx="1330814" cy="1411986"/>
            <a:chOff x="5768236" y="3426158"/>
            <a:chExt cx="1330814" cy="1411986"/>
          </a:xfrm>
        </p:grpSpPr>
        <p:sp>
          <p:nvSpPr>
            <p:cNvPr id="21" name="TextBox 20"/>
            <p:cNvSpPr txBox="1"/>
            <p:nvPr/>
          </p:nvSpPr>
          <p:spPr>
            <a:xfrm>
              <a:off x="5768236" y="4007147"/>
              <a:ext cx="1330814" cy="830997"/>
            </a:xfrm>
            <a:prstGeom prst="rect">
              <a:avLst/>
            </a:prstGeom>
            <a:noFill/>
          </p:spPr>
          <p:txBody>
            <a:bodyPr wrap="none" rtlCol="0">
              <a:spAutoFit/>
            </a:bodyPr>
            <a:lstStyle/>
            <a:p>
              <a:r>
                <a:rPr lang="en-US" sz="2400" dirty="0" smtClean="0"/>
                <a:t>Percent </a:t>
              </a:r>
            </a:p>
            <a:p>
              <a:r>
                <a:rPr lang="en-US" sz="2400" dirty="0" smtClean="0"/>
                <a:t>Style</a:t>
              </a:r>
              <a:endParaRPr lang="en-US" sz="2400" dirty="0"/>
            </a:p>
          </p:txBody>
        </p:sp>
        <p:cxnSp>
          <p:nvCxnSpPr>
            <p:cNvPr id="22" name="Straight Arrow Connector 21"/>
            <p:cNvCxnSpPr/>
            <p:nvPr/>
          </p:nvCxnSpPr>
          <p:spPr>
            <a:xfrm flipV="1">
              <a:off x="6425568" y="3426158"/>
              <a:ext cx="0" cy="6858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grpSp>
        <p:nvGrpSpPr>
          <p:cNvPr id="23" name="Group 22"/>
          <p:cNvGrpSpPr/>
          <p:nvPr/>
        </p:nvGrpSpPr>
        <p:grpSpPr>
          <a:xfrm>
            <a:off x="4114800" y="3533811"/>
            <a:ext cx="1263487" cy="2478786"/>
            <a:chOff x="5768236" y="2464169"/>
            <a:chExt cx="1263487" cy="2478786"/>
          </a:xfrm>
        </p:grpSpPr>
        <p:sp>
          <p:nvSpPr>
            <p:cNvPr id="24" name="TextBox 23"/>
            <p:cNvSpPr txBox="1"/>
            <p:nvPr/>
          </p:nvSpPr>
          <p:spPr>
            <a:xfrm>
              <a:off x="5768236" y="4111958"/>
              <a:ext cx="1263487" cy="830997"/>
            </a:xfrm>
            <a:prstGeom prst="rect">
              <a:avLst/>
            </a:prstGeom>
            <a:noFill/>
          </p:spPr>
          <p:txBody>
            <a:bodyPr wrap="none" rtlCol="0">
              <a:spAutoFit/>
            </a:bodyPr>
            <a:lstStyle/>
            <a:p>
              <a:r>
                <a:rPr lang="en-US" sz="2400" dirty="0" smtClean="0"/>
                <a:t>Comma</a:t>
              </a:r>
            </a:p>
            <a:p>
              <a:r>
                <a:rPr lang="en-US" sz="2400" dirty="0" smtClean="0"/>
                <a:t>Style</a:t>
              </a:r>
              <a:endParaRPr lang="en-US" sz="2400" dirty="0"/>
            </a:p>
          </p:txBody>
        </p:sp>
        <p:cxnSp>
          <p:nvCxnSpPr>
            <p:cNvPr id="25" name="Straight Arrow Connector 24"/>
            <p:cNvCxnSpPr/>
            <p:nvPr/>
          </p:nvCxnSpPr>
          <p:spPr>
            <a:xfrm flipV="1">
              <a:off x="6399979" y="2464169"/>
              <a:ext cx="0" cy="1526183"/>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grpSp>
        <p:nvGrpSpPr>
          <p:cNvPr id="28" name="Group 27"/>
          <p:cNvGrpSpPr/>
          <p:nvPr/>
        </p:nvGrpSpPr>
        <p:grpSpPr>
          <a:xfrm>
            <a:off x="5562600" y="3533811"/>
            <a:ext cx="1383712" cy="2192355"/>
            <a:chOff x="5768236" y="3489263"/>
            <a:chExt cx="1383712" cy="2192355"/>
          </a:xfrm>
        </p:grpSpPr>
        <p:sp>
          <p:nvSpPr>
            <p:cNvPr id="29" name="TextBox 28"/>
            <p:cNvSpPr txBox="1"/>
            <p:nvPr/>
          </p:nvSpPr>
          <p:spPr>
            <a:xfrm>
              <a:off x="5768236" y="4111958"/>
              <a:ext cx="1383712" cy="1569660"/>
            </a:xfrm>
            <a:prstGeom prst="rect">
              <a:avLst/>
            </a:prstGeom>
            <a:noFill/>
          </p:spPr>
          <p:txBody>
            <a:bodyPr wrap="none" rtlCol="0">
              <a:spAutoFit/>
            </a:bodyPr>
            <a:lstStyle/>
            <a:p>
              <a:r>
                <a:rPr lang="en-US" sz="2400" dirty="0" smtClean="0"/>
                <a:t>Increase</a:t>
              </a:r>
            </a:p>
            <a:p>
              <a:r>
                <a:rPr lang="en-US" sz="2400" dirty="0" smtClean="0"/>
                <a:t>Decrees</a:t>
              </a:r>
            </a:p>
            <a:p>
              <a:r>
                <a:rPr lang="en-US" sz="2400" dirty="0" smtClean="0"/>
                <a:t>Decimal </a:t>
              </a:r>
            </a:p>
            <a:p>
              <a:r>
                <a:rPr lang="en-US" sz="2400" dirty="0" smtClean="0"/>
                <a:t>Place</a:t>
              </a:r>
              <a:endParaRPr lang="en-US" sz="2400" dirty="0"/>
            </a:p>
          </p:txBody>
        </p:sp>
        <p:cxnSp>
          <p:nvCxnSpPr>
            <p:cNvPr id="30" name="Straight Arrow Connector 29"/>
            <p:cNvCxnSpPr/>
            <p:nvPr/>
          </p:nvCxnSpPr>
          <p:spPr>
            <a:xfrm flipV="1">
              <a:off x="6387858" y="3489263"/>
              <a:ext cx="0" cy="6858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2949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762000"/>
            <a:ext cx="3733800" cy="5181600"/>
          </a:xfrm>
        </p:spPr>
        <p:txBody>
          <a:bodyPr>
            <a:normAutofit/>
          </a:bodyPr>
          <a:lstStyle/>
          <a:p>
            <a:r>
              <a:rPr lang="en-US" dirty="0" smtClean="0"/>
              <a:t>Allow you to apply a quick Format from a list to a cell, range of cells, row or column.</a:t>
            </a:r>
          </a:p>
          <a:p>
            <a:r>
              <a:rPr lang="en-US" dirty="0" smtClean="0"/>
              <a:t>To access the formats click on the down arrow next to the box.</a:t>
            </a:r>
          </a:p>
          <a:p>
            <a:r>
              <a:rPr lang="en-US" dirty="0" smtClean="0"/>
              <a:t>A list will appear with pre-defined styles.</a:t>
            </a:r>
          </a:p>
          <a:p>
            <a:endParaRPr lang="en-US" dirty="0" smtClean="0"/>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Number Format box</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935668"/>
            <a:ext cx="193167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90600"/>
            <a:ext cx="2651760" cy="552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64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500"/>
                                        <p:tgtEl>
                                          <p:spTgt spid="307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077"/>
                                        </p:tgtEl>
                                        <p:attrNameLst>
                                          <p:attrName>style.visibility</p:attrName>
                                        </p:attrNameLst>
                                      </p:cBhvr>
                                      <p:to>
                                        <p:strVal val="visible"/>
                                      </p:to>
                                    </p:set>
                                    <p:animEffect transition="in" filter="fade">
                                      <p:cBhvr>
                                        <p:cTn id="23"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762000"/>
            <a:ext cx="3733800" cy="5181600"/>
          </a:xfrm>
        </p:spPr>
        <p:txBody>
          <a:bodyPr>
            <a:normAutofit/>
          </a:bodyPr>
          <a:lstStyle/>
          <a:p>
            <a:r>
              <a:rPr lang="en-US" dirty="0" smtClean="0"/>
              <a:t>Allow you to access the advanced setting for formatting numbers</a:t>
            </a:r>
          </a:p>
          <a:p>
            <a:r>
              <a:rPr lang="en-US" dirty="0" smtClean="0"/>
              <a:t>Click on the arrow in the corner of the Number box.</a:t>
            </a:r>
          </a:p>
          <a:p>
            <a:r>
              <a:rPr lang="en-US" dirty="0" smtClean="0"/>
              <a:t>The Format Cells dialog box opens</a:t>
            </a:r>
          </a:p>
          <a:p>
            <a:endParaRPr lang="en-US" dirty="0" smtClean="0"/>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Number Format Dialog box</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280" y="1143000"/>
            <a:ext cx="31699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568" y="2209800"/>
            <a:ext cx="4899660" cy="427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848600" y="1295400"/>
            <a:ext cx="7620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10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099"/>
                                        </p:tgtEl>
                                        <p:attrNameLst>
                                          <p:attrName>style.visibility</p:attrName>
                                        </p:attrNameLst>
                                      </p:cBhvr>
                                      <p:to>
                                        <p:strVal val="visible"/>
                                      </p:to>
                                    </p:set>
                                    <p:animEffect transition="in" filter="fade">
                                      <p:cBhvr>
                                        <p:cTn id="26"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762000"/>
            <a:ext cx="3657600" cy="5715000"/>
          </a:xfrm>
        </p:spPr>
        <p:txBody>
          <a:bodyPr/>
          <a:lstStyle/>
          <a:p>
            <a:r>
              <a:rPr lang="en-US" dirty="0" smtClean="0"/>
              <a:t>Because Excel stores dates and times as numbers and not as text, you can apply different formats without affecting the date and time value. </a:t>
            </a:r>
          </a:p>
          <a:p>
            <a:r>
              <a:rPr lang="en-US" dirty="0" smtClean="0"/>
              <a:t>Date and time formats are found in the list that appears when the down arrow is clicked in the Quick Format box</a:t>
            </a:r>
          </a:p>
          <a:p>
            <a:r>
              <a:rPr lang="en-US" dirty="0" smtClean="0"/>
              <a:t>The formats are;</a:t>
            </a:r>
          </a:p>
          <a:p>
            <a:endParaRPr lang="en-US" dirty="0" smtClean="0"/>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Formatting Dates and Times</a:t>
            </a: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914400"/>
            <a:ext cx="2651760" cy="552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4800600" y="3505200"/>
            <a:ext cx="2514600" cy="533400"/>
            <a:chOff x="4800600" y="3505200"/>
            <a:chExt cx="2514600" cy="53340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567113"/>
              <a:ext cx="11239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800600" y="3505200"/>
              <a:ext cx="25146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4762499" y="4086885"/>
            <a:ext cx="2924176" cy="533400"/>
            <a:chOff x="4762499" y="4086885"/>
            <a:chExt cx="2924176" cy="53340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225" y="4114800"/>
              <a:ext cx="20764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762499" y="4086885"/>
              <a:ext cx="2924175"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800976" y="4724400"/>
            <a:ext cx="2514600" cy="533400"/>
            <a:chOff x="4800976" y="4724400"/>
            <a:chExt cx="2514600" cy="533400"/>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5975" y="4767262"/>
              <a:ext cx="134302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4800976" y="4724400"/>
              <a:ext cx="25146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762000"/>
            <a:ext cx="8229600" cy="4800600"/>
          </a:xfrm>
        </p:spPr>
        <p:txBody>
          <a:bodyPr/>
          <a:lstStyle/>
          <a:p>
            <a:r>
              <a:rPr lang="en-US" dirty="0" smtClean="0"/>
              <a:t>Topics Covered:</a:t>
            </a:r>
          </a:p>
          <a:p>
            <a:pPr lvl="1"/>
            <a:r>
              <a:rPr lang="en-US" dirty="0" smtClean="0"/>
              <a:t>Applying Cell Styles</a:t>
            </a:r>
          </a:p>
          <a:p>
            <a:pPr lvl="1"/>
            <a:r>
              <a:rPr lang="en-US" dirty="0" smtClean="0"/>
              <a:t>Aligning Cell Content</a:t>
            </a:r>
          </a:p>
          <a:p>
            <a:pPr lvl="1"/>
            <a:r>
              <a:rPr lang="en-US" dirty="0" smtClean="0"/>
              <a:t>Indenting Cell Content</a:t>
            </a:r>
          </a:p>
          <a:p>
            <a:pPr lvl="1"/>
            <a:r>
              <a:rPr lang="en-US" dirty="0" smtClean="0"/>
              <a:t>Merging Cells</a:t>
            </a:r>
          </a:p>
          <a:p>
            <a:pPr lvl="1"/>
            <a:r>
              <a:rPr lang="en-US" dirty="0" smtClean="0"/>
              <a:t>Adding Cell Borders</a:t>
            </a:r>
          </a:p>
          <a:p>
            <a:pPr lvl="1"/>
            <a:r>
              <a:rPr lang="en-US" dirty="0" smtClean="0"/>
              <a:t>Changing Cell Background Color</a:t>
            </a:r>
          </a:p>
          <a:p>
            <a:pPr lvl="1"/>
            <a:r>
              <a:rPr lang="en-US" dirty="0" smtClean="0"/>
              <a:t>Using the Format Cells Dialog Box</a:t>
            </a:r>
          </a:p>
          <a:p>
            <a:endParaRPr lang="en-US" dirty="0" smtClean="0"/>
          </a:p>
        </p:txBody>
      </p:sp>
      <p:sp>
        <p:nvSpPr>
          <p:cNvPr id="9"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Formatting Cells and Ranges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762000"/>
            <a:ext cx="8229600" cy="5715000"/>
          </a:xfrm>
        </p:spPr>
        <p:txBody>
          <a:bodyPr>
            <a:normAutofit lnSpcReduction="10000"/>
          </a:bodyPr>
          <a:lstStyle/>
          <a:p>
            <a:r>
              <a:rPr lang="en-US" dirty="0" smtClean="0"/>
              <a:t>A </a:t>
            </a:r>
            <a:r>
              <a:rPr lang="en-US" dirty="0"/>
              <a:t>good design practice is to apply the same format </a:t>
            </a:r>
            <a:r>
              <a:rPr lang="en-US" dirty="0" smtClean="0"/>
              <a:t>to </a:t>
            </a:r>
            <a:r>
              <a:rPr lang="en-US" dirty="0"/>
              <a:t>worksheet cells that contain the </a:t>
            </a:r>
            <a:r>
              <a:rPr lang="en-US" dirty="0" smtClean="0"/>
              <a:t>same </a:t>
            </a:r>
            <a:r>
              <a:rPr lang="en-US" dirty="0"/>
              <a:t>type of data.</a:t>
            </a:r>
          </a:p>
          <a:p>
            <a:r>
              <a:rPr lang="en-US" dirty="0" smtClean="0"/>
              <a:t>One way to ensure that you are using consistent formats is to copy and paste the formats using the Format Painter.</a:t>
            </a:r>
          </a:p>
          <a:p>
            <a:r>
              <a:rPr lang="en-US" dirty="0"/>
              <a:t>The Format Painter is effective, but </a:t>
            </a:r>
            <a:r>
              <a:rPr lang="en-US" dirty="0" smtClean="0"/>
              <a:t>it </a:t>
            </a:r>
            <a:r>
              <a:rPr lang="en-US" dirty="0"/>
              <a:t>can also be time-consuming if </a:t>
            </a:r>
            <a:r>
              <a:rPr lang="en-US" dirty="0" smtClean="0"/>
              <a:t>you </a:t>
            </a:r>
            <a:r>
              <a:rPr lang="en-US" dirty="0"/>
              <a:t>need to copy the same format </a:t>
            </a:r>
            <a:r>
              <a:rPr lang="en-US" dirty="0" smtClean="0"/>
              <a:t>to </a:t>
            </a:r>
            <a:r>
              <a:rPr lang="en-US" dirty="0"/>
              <a:t>several cells scattered across the </a:t>
            </a:r>
            <a:r>
              <a:rPr lang="en-US" dirty="0" smtClean="0"/>
              <a:t>workbook.</a:t>
            </a:r>
          </a:p>
          <a:p>
            <a:r>
              <a:rPr lang="en-US" dirty="0" smtClean="0"/>
              <a:t>A </a:t>
            </a:r>
            <a:r>
              <a:rPr lang="en-US" dirty="0"/>
              <a:t>better way to ensure that </a:t>
            </a:r>
            <a:r>
              <a:rPr lang="en-US" dirty="0" smtClean="0"/>
              <a:t>cells </a:t>
            </a:r>
            <a:r>
              <a:rPr lang="en-US" dirty="0"/>
              <a:t>displaying the same type of data use the same </a:t>
            </a:r>
            <a:r>
              <a:rPr lang="en-US" dirty="0" smtClean="0"/>
              <a:t>format </a:t>
            </a:r>
            <a:r>
              <a:rPr lang="en-US" dirty="0"/>
              <a:t>is with styles</a:t>
            </a:r>
          </a:p>
          <a:p>
            <a:endParaRPr lang="en-US" dirty="0" smtClean="0"/>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Applying Cell Styles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762000"/>
            <a:ext cx="3505200" cy="4800600"/>
          </a:xfrm>
        </p:spPr>
        <p:txBody>
          <a:bodyPr>
            <a:normAutofit lnSpcReduction="10000"/>
          </a:bodyPr>
          <a:lstStyle/>
          <a:p>
            <a:r>
              <a:rPr lang="en-US" dirty="0" smtClean="0"/>
              <a:t>A style is a selection of formatting options using a specific font and color from the current theme.</a:t>
            </a:r>
          </a:p>
          <a:p>
            <a:r>
              <a:rPr lang="en-US" dirty="0" smtClean="0"/>
              <a:t>Excel has a variety of built-in styles to format worksheet titles, column and row totals, and cells with emphasis.</a:t>
            </a:r>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Applying Cell Styles</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143000"/>
            <a:ext cx="5191125"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18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762000"/>
            <a:ext cx="8229600" cy="5715000"/>
          </a:xfrm>
        </p:spPr>
        <p:txBody>
          <a:bodyPr>
            <a:normAutofit/>
          </a:bodyPr>
          <a:lstStyle/>
          <a:p>
            <a:r>
              <a:rPr lang="en-US" dirty="0"/>
              <a:t>Most of the formatting you have applied so far is based </a:t>
            </a:r>
            <a:r>
              <a:rPr lang="en-US" dirty="0" smtClean="0"/>
              <a:t>on </a:t>
            </a:r>
            <a:r>
              <a:rPr lang="en-US" dirty="0"/>
              <a:t>the workbook’s current theme—the default </a:t>
            </a:r>
            <a:r>
              <a:rPr lang="en-US" dirty="0" smtClean="0"/>
              <a:t>Office theme</a:t>
            </a:r>
            <a:r>
              <a:rPr lang="en-US" dirty="0"/>
              <a:t>. </a:t>
            </a:r>
            <a:endParaRPr lang="en-US" dirty="0" smtClean="0"/>
          </a:p>
          <a:p>
            <a:r>
              <a:rPr lang="en-US" dirty="0" smtClean="0"/>
              <a:t>As </a:t>
            </a:r>
            <a:r>
              <a:rPr lang="en-US" dirty="0"/>
              <a:t>you have seen, fonts, colors, and cell styles are </a:t>
            </a:r>
            <a:r>
              <a:rPr lang="en-US" dirty="0" smtClean="0"/>
              <a:t>organized </a:t>
            </a:r>
            <a:r>
              <a:rPr lang="en-US" dirty="0"/>
              <a:t>in theme and non-theme </a:t>
            </a:r>
            <a:r>
              <a:rPr lang="en-US" dirty="0" smtClean="0"/>
              <a:t>categories</a:t>
            </a:r>
            <a:r>
              <a:rPr lang="en-US" dirty="0"/>
              <a:t>. </a:t>
            </a:r>
            <a:endParaRPr lang="en-US" dirty="0" smtClean="0"/>
          </a:p>
          <a:p>
            <a:r>
              <a:rPr lang="en-US" dirty="0" smtClean="0"/>
              <a:t>The appearance </a:t>
            </a:r>
            <a:r>
              <a:rPr lang="en-US" dirty="0"/>
              <a:t>of these fonts, colors, and cell styles depends </a:t>
            </a:r>
            <a:r>
              <a:rPr lang="en-US" dirty="0" smtClean="0"/>
              <a:t>on </a:t>
            </a:r>
            <a:r>
              <a:rPr lang="en-US" dirty="0"/>
              <a:t>the workbook’s current theme. </a:t>
            </a:r>
            <a:endParaRPr lang="en-US" dirty="0" smtClean="0"/>
          </a:p>
          <a:p>
            <a:r>
              <a:rPr lang="en-US" dirty="0" smtClean="0"/>
              <a:t>If </a:t>
            </a:r>
            <a:r>
              <a:rPr lang="en-US" dirty="0"/>
              <a:t>you change the </a:t>
            </a:r>
            <a:r>
              <a:rPr lang="en-US" dirty="0" smtClean="0"/>
              <a:t>theme</a:t>
            </a:r>
            <a:r>
              <a:rPr lang="en-US" dirty="0"/>
              <a:t>, the formatting of these elements also changes </a:t>
            </a:r>
            <a:r>
              <a:rPr lang="en-US" dirty="0" smtClean="0"/>
              <a:t>throughout </a:t>
            </a:r>
            <a:r>
              <a:rPr lang="en-US" dirty="0"/>
              <a:t>the entire workbook.</a:t>
            </a:r>
            <a:endParaRPr lang="en-US" dirty="0" smtClean="0"/>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Working With Themes</a:t>
            </a:r>
            <a:endParaRPr lang="en-US" dirty="0"/>
          </a:p>
        </p:txBody>
      </p:sp>
    </p:spTree>
    <p:extLst>
      <p:ext uri="{BB962C8B-B14F-4D97-AF65-F5344CB8AC3E}">
        <p14:creationId xmlns:p14="http://schemas.microsoft.com/office/powerpoint/2010/main" val="355645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685800"/>
          </a:xfrm>
        </p:spPr>
        <p:txBody>
          <a:bodyPr>
            <a:normAutofit fontScale="90000"/>
          </a:bodyPr>
          <a:lstStyle/>
          <a:p>
            <a:r>
              <a:rPr lang="en-US" dirty="0" smtClean="0"/>
              <a:t>Learning Objectives</a:t>
            </a:r>
            <a:endParaRPr lang="en-US" dirty="0"/>
          </a:p>
        </p:txBody>
      </p:sp>
      <p:sp>
        <p:nvSpPr>
          <p:cNvPr id="8" name="Content Placeholder 7"/>
          <p:cNvSpPr>
            <a:spLocks noGrp="1"/>
          </p:cNvSpPr>
          <p:nvPr>
            <p:ph idx="1"/>
          </p:nvPr>
        </p:nvSpPr>
        <p:spPr>
          <a:xfrm>
            <a:off x="304800" y="685800"/>
            <a:ext cx="8229600" cy="4876800"/>
          </a:xfrm>
        </p:spPr>
        <p:txBody>
          <a:bodyPr/>
          <a:lstStyle/>
          <a:p>
            <a:r>
              <a:rPr lang="en-US" sz="2800" dirty="0" smtClean="0"/>
              <a:t>Format text, numbers, dates, and time</a:t>
            </a:r>
          </a:p>
          <a:p>
            <a:r>
              <a:rPr lang="en-US" sz="2800" dirty="0" smtClean="0"/>
              <a:t>Format cells and </a:t>
            </a:r>
            <a:r>
              <a:rPr lang="en-US" sz="2800" dirty="0" smtClean="0"/>
              <a:t>ranges</a:t>
            </a:r>
          </a:p>
          <a:p>
            <a:r>
              <a:rPr lang="en-US" sz="2800" dirty="0"/>
              <a:t>Create an Excel table</a:t>
            </a:r>
          </a:p>
          <a:p>
            <a:r>
              <a:rPr lang="en-US" sz="2800" dirty="0"/>
              <a:t>Highlight cells with conditional formatting</a:t>
            </a:r>
          </a:p>
          <a:p>
            <a:r>
              <a:rPr lang="en-US" sz="2800" dirty="0"/>
              <a:t>Hide worksheet data</a:t>
            </a:r>
          </a:p>
          <a:p>
            <a:r>
              <a:rPr lang="en-US" sz="2800" dirty="0"/>
              <a:t>Format a worksheet for printing</a:t>
            </a:r>
          </a:p>
          <a:p>
            <a:endParaRPr lang="en-US" sz="2800"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dirty="0" smtClean="0"/>
              <a:t>CMPTR Chapter 14: Formatting a Workbook</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762000"/>
            <a:ext cx="4572000" cy="5715000"/>
          </a:xfrm>
        </p:spPr>
        <p:txBody>
          <a:bodyPr>
            <a:normAutofit/>
          </a:bodyPr>
          <a:lstStyle/>
          <a:p>
            <a:r>
              <a:rPr lang="en-US" dirty="0" smtClean="0"/>
              <a:t>The Themes button is fount on the Page Layout tab</a:t>
            </a:r>
          </a:p>
          <a:p>
            <a:r>
              <a:rPr lang="en-US" dirty="0" smtClean="0"/>
              <a:t>When you click on the Themes button list of themes appear.</a:t>
            </a:r>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Working With Themes</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955612"/>
            <a:ext cx="3426143" cy="5511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81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762000"/>
            <a:ext cx="8382000" cy="1752600"/>
          </a:xfrm>
        </p:spPr>
        <p:txBody>
          <a:bodyPr>
            <a:normAutofit lnSpcReduction="10000"/>
          </a:bodyPr>
          <a:lstStyle/>
          <a:p>
            <a:r>
              <a:rPr lang="en-US" dirty="0" smtClean="0"/>
              <a:t>Unless modified, cell text is aligned with the left and bottom borders of a cell, and cell values are aligned with the right and bottom borders. </a:t>
            </a:r>
          </a:p>
          <a:p>
            <a:r>
              <a:rPr lang="en-US" dirty="0" smtClean="0"/>
              <a:t>Use the Alignment section on the Home tab</a:t>
            </a:r>
          </a:p>
        </p:txBody>
      </p:sp>
      <p:sp>
        <p:nvSpPr>
          <p:cNvPr id="8"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Aligning Cell Content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923" y="2895600"/>
            <a:ext cx="5426954" cy="21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629923" y="2895600"/>
            <a:ext cx="1722877" cy="160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762000"/>
            <a:ext cx="8229600" cy="3352800"/>
          </a:xfrm>
        </p:spPr>
        <p:txBody>
          <a:bodyPr>
            <a:normAutofit/>
          </a:bodyPr>
          <a:lstStyle/>
          <a:p>
            <a:r>
              <a:rPr lang="en-US" sz="2400" dirty="0" smtClean="0"/>
              <a:t>Sometimes you want a cell’s content moved a few spaces from the cell left edge. </a:t>
            </a:r>
          </a:p>
          <a:p>
            <a:r>
              <a:rPr lang="en-US" sz="2400" dirty="0" smtClean="0"/>
              <a:t>To increase click </a:t>
            </a:r>
            <a:r>
              <a:rPr lang="en-US" sz="2400" dirty="0"/>
              <a:t>the </a:t>
            </a:r>
            <a:r>
              <a:rPr lang="en-US" sz="2400" dirty="0" smtClean="0"/>
              <a:t>Increase </a:t>
            </a:r>
            <a:r>
              <a:rPr lang="en-US" sz="2400" dirty="0"/>
              <a:t>Indent button</a:t>
            </a:r>
            <a:r>
              <a:rPr lang="en-US" sz="2400" dirty="0" smtClean="0"/>
              <a:t>.</a:t>
            </a:r>
          </a:p>
          <a:p>
            <a:r>
              <a:rPr lang="en-US" sz="2400" dirty="0" smtClean="0"/>
              <a:t>To decrease or remove an indentation, click the Decrease Indent button.</a:t>
            </a:r>
          </a:p>
        </p:txBody>
      </p:sp>
      <p:sp>
        <p:nvSpPr>
          <p:cNvPr id="9"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Indenting Cell Content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376" y="3810000"/>
            <a:ext cx="5556432" cy="215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553531" y="4731644"/>
            <a:ext cx="5334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75268" y="4731644"/>
            <a:ext cx="5334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762000"/>
            <a:ext cx="8229600" cy="2895600"/>
          </a:xfrm>
        </p:spPr>
        <p:txBody>
          <a:bodyPr>
            <a:normAutofit fontScale="92500" lnSpcReduction="20000"/>
          </a:bodyPr>
          <a:lstStyle/>
          <a:p>
            <a:r>
              <a:rPr lang="en-US" dirty="0"/>
              <a:t>Text and numbers are usually displayed within cells </a:t>
            </a:r>
            <a:r>
              <a:rPr lang="en-US" dirty="0" smtClean="0"/>
              <a:t>horizontally</a:t>
            </a:r>
            <a:r>
              <a:rPr lang="en-US" dirty="0"/>
              <a:t>. </a:t>
            </a:r>
            <a:endParaRPr lang="en-US" dirty="0" smtClean="0"/>
          </a:p>
          <a:p>
            <a:r>
              <a:rPr lang="en-US" dirty="0" smtClean="0"/>
              <a:t>However</a:t>
            </a:r>
            <a:r>
              <a:rPr lang="en-US" dirty="0"/>
              <a:t>, you can rotate cell text to save </a:t>
            </a:r>
            <a:r>
              <a:rPr lang="en-US" dirty="0" smtClean="0"/>
              <a:t>space or </a:t>
            </a:r>
            <a:r>
              <a:rPr lang="en-US" dirty="0"/>
              <a:t>to provide visual interest to a worksheet</a:t>
            </a:r>
            <a:r>
              <a:rPr lang="en-US" dirty="0" smtClean="0"/>
              <a:t>.</a:t>
            </a:r>
          </a:p>
          <a:p>
            <a:r>
              <a:rPr lang="en-US" dirty="0" smtClean="0"/>
              <a:t>You use the Orientation button in the Alignment category to accomplish this.</a:t>
            </a:r>
          </a:p>
          <a:p>
            <a:r>
              <a:rPr lang="en-US" dirty="0" smtClean="0"/>
              <a:t>When you click on the Orientation button the following list appears.</a:t>
            </a:r>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Rotating Cell </a:t>
            </a:r>
            <a:r>
              <a:rPr lang="en-US" dirty="0" smtClean="0"/>
              <a:t>Content</a:t>
            </a:r>
            <a:endParaRPr lang="en-US"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199" y="3339863"/>
            <a:ext cx="3171801" cy="313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609600" y="4191000"/>
            <a:ext cx="4331720" cy="1676400"/>
            <a:chOff x="609600" y="4191000"/>
            <a:chExt cx="4331720" cy="167640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91000"/>
              <a:ext cx="433172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981200" y="4267200"/>
              <a:ext cx="5334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2482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148"/>
                                        </p:tgtEl>
                                        <p:attrNameLst>
                                          <p:attrName>style.visibility</p:attrName>
                                        </p:attrNameLst>
                                      </p:cBhvr>
                                      <p:to>
                                        <p:strVal val="visible"/>
                                      </p:to>
                                    </p:set>
                                    <p:animEffect transition="in" filter="fade">
                                      <p:cBhvr>
                                        <p:cTn id="28"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Rotating Cell </a:t>
            </a:r>
            <a:r>
              <a:rPr lang="en-US" dirty="0" smtClean="0"/>
              <a:t>Content</a:t>
            </a:r>
            <a:endParaRPr lang="en-US" dirty="0"/>
          </a:p>
        </p:txBody>
      </p:sp>
      <p:grpSp>
        <p:nvGrpSpPr>
          <p:cNvPr id="10" name="Group 9"/>
          <p:cNvGrpSpPr/>
          <p:nvPr/>
        </p:nvGrpSpPr>
        <p:grpSpPr>
          <a:xfrm>
            <a:off x="665134" y="3262998"/>
            <a:ext cx="7869266" cy="1828800"/>
            <a:chOff x="665134" y="3262998"/>
            <a:chExt cx="7869266" cy="1828800"/>
          </a:xfrm>
        </p:grpSpPr>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34" y="3262998"/>
              <a:ext cx="62616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676400" y="3854231"/>
              <a:ext cx="6858000" cy="707886"/>
            </a:xfrm>
            <a:prstGeom prst="rect">
              <a:avLst/>
            </a:prstGeom>
            <a:noFill/>
          </p:spPr>
          <p:txBody>
            <a:bodyPr wrap="square" rtlCol="0">
              <a:spAutoFit/>
            </a:bodyPr>
            <a:lstStyle/>
            <a:p>
              <a:r>
                <a:rPr lang="en-US" sz="2000" b="1" dirty="0" smtClean="0"/>
                <a:t>Vertical Text </a:t>
              </a:r>
              <a:r>
                <a:rPr lang="en-US" sz="2000" dirty="0" smtClean="0"/>
                <a:t>- Rotates </a:t>
              </a:r>
              <a:r>
                <a:rPr lang="en-US" sz="2000" dirty="0"/>
                <a:t>cell content to </a:t>
              </a:r>
              <a:r>
                <a:rPr lang="en-US" sz="2000" dirty="0" smtClean="0"/>
                <a:t>appear stacked </a:t>
              </a:r>
              <a:r>
                <a:rPr lang="en-US" sz="2000" dirty="0"/>
                <a:t>from the top of the cell to the bottom</a:t>
              </a:r>
            </a:p>
          </p:txBody>
        </p:sp>
      </p:grpSp>
      <p:grpSp>
        <p:nvGrpSpPr>
          <p:cNvPr id="13" name="Group 12"/>
          <p:cNvGrpSpPr/>
          <p:nvPr/>
        </p:nvGrpSpPr>
        <p:grpSpPr>
          <a:xfrm>
            <a:off x="392430" y="940416"/>
            <a:ext cx="8065770" cy="1085850"/>
            <a:chOff x="392430" y="940416"/>
            <a:chExt cx="8065770" cy="1085850"/>
          </a:xfrm>
        </p:grpSpPr>
        <p:sp>
          <p:nvSpPr>
            <p:cNvPr id="4" name="TextBox 3"/>
            <p:cNvSpPr txBox="1"/>
            <p:nvPr/>
          </p:nvSpPr>
          <p:spPr>
            <a:xfrm>
              <a:off x="1600200" y="1129398"/>
              <a:ext cx="6858000" cy="707886"/>
            </a:xfrm>
            <a:prstGeom prst="rect">
              <a:avLst/>
            </a:prstGeom>
            <a:noFill/>
          </p:spPr>
          <p:txBody>
            <a:bodyPr wrap="square" rtlCol="0">
              <a:spAutoFit/>
            </a:bodyPr>
            <a:lstStyle/>
            <a:p>
              <a:r>
                <a:rPr lang="en-US" sz="2000" b="1" dirty="0" smtClean="0"/>
                <a:t>Angle Counterclockwise </a:t>
              </a:r>
              <a:r>
                <a:rPr lang="en-US" sz="2000" dirty="0" smtClean="0"/>
                <a:t>- Rotates </a:t>
              </a:r>
              <a:r>
                <a:rPr lang="en-US" sz="2000" dirty="0"/>
                <a:t>cell content </a:t>
              </a:r>
              <a:r>
                <a:rPr lang="en-US" sz="2000" dirty="0" smtClean="0"/>
                <a:t>to </a:t>
              </a:r>
              <a:r>
                <a:rPr lang="en-US" sz="2000" dirty="0"/>
                <a:t>a 45 degree angle to the upper-right corner of </a:t>
              </a:r>
              <a:r>
                <a:rPr lang="en-US" sz="2000" dirty="0" smtClean="0"/>
                <a:t>the </a:t>
              </a:r>
              <a:r>
                <a:rPr lang="en-US" sz="2000" dirty="0"/>
                <a:t>merged cell</a:t>
              </a:r>
            </a:p>
          </p:txBody>
        </p:sp>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 y="940416"/>
              <a:ext cx="11334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421003" y="2088145"/>
            <a:ext cx="8113397" cy="1076325"/>
            <a:chOff x="421003" y="2088145"/>
            <a:chExt cx="8113397" cy="1076325"/>
          </a:xfrm>
        </p:grpSpPr>
        <p:sp>
          <p:nvSpPr>
            <p:cNvPr id="12" name="TextBox 11"/>
            <p:cNvSpPr txBox="1"/>
            <p:nvPr/>
          </p:nvSpPr>
          <p:spPr>
            <a:xfrm>
              <a:off x="1676400" y="2272365"/>
              <a:ext cx="6858000" cy="707886"/>
            </a:xfrm>
            <a:prstGeom prst="rect">
              <a:avLst/>
            </a:prstGeom>
            <a:noFill/>
          </p:spPr>
          <p:txBody>
            <a:bodyPr wrap="square" rtlCol="0">
              <a:spAutoFit/>
            </a:bodyPr>
            <a:lstStyle/>
            <a:p>
              <a:r>
                <a:rPr lang="en-US" sz="2000" b="1" dirty="0" smtClean="0"/>
                <a:t>Angle Clockwise </a:t>
              </a:r>
              <a:r>
                <a:rPr lang="en-US" sz="2000" dirty="0" smtClean="0"/>
                <a:t>- Rotates </a:t>
              </a:r>
              <a:r>
                <a:rPr lang="en-US" sz="2000" dirty="0"/>
                <a:t>cell content to a 45 </a:t>
              </a:r>
              <a:r>
                <a:rPr lang="en-US" sz="2000" dirty="0" smtClean="0"/>
                <a:t>degree </a:t>
              </a:r>
              <a:r>
                <a:rPr lang="en-US" sz="2000" dirty="0"/>
                <a:t>angle to the lower-right corner of the </a:t>
              </a:r>
              <a:r>
                <a:rPr lang="en-US" sz="2000" dirty="0" smtClean="0"/>
                <a:t>merged </a:t>
              </a:r>
              <a:r>
                <a:rPr lang="en-US" sz="2000" dirty="0"/>
                <a:t>cell</a:t>
              </a:r>
            </a:p>
          </p:txBody>
        </p:sp>
        <p:pic>
          <p:nvPicPr>
            <p:cNvPr id="71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003" y="2088145"/>
              <a:ext cx="111442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0173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Rotating Cell </a:t>
            </a:r>
            <a:r>
              <a:rPr lang="en-US" dirty="0" smtClean="0"/>
              <a:t>Content</a:t>
            </a:r>
            <a:endParaRPr lang="en-US" dirty="0"/>
          </a:p>
        </p:txBody>
      </p:sp>
      <p:grpSp>
        <p:nvGrpSpPr>
          <p:cNvPr id="2" name="Group 1"/>
          <p:cNvGrpSpPr/>
          <p:nvPr/>
        </p:nvGrpSpPr>
        <p:grpSpPr>
          <a:xfrm>
            <a:off x="381000" y="1219200"/>
            <a:ext cx="7848600" cy="1219200"/>
            <a:chOff x="381000" y="1219200"/>
            <a:chExt cx="7848600" cy="121920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533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371600" y="1367135"/>
              <a:ext cx="6858000" cy="1015663"/>
            </a:xfrm>
            <a:prstGeom prst="rect">
              <a:avLst/>
            </a:prstGeom>
            <a:noFill/>
          </p:spPr>
          <p:txBody>
            <a:bodyPr wrap="square" rtlCol="0">
              <a:spAutoFit/>
            </a:bodyPr>
            <a:lstStyle/>
            <a:p>
              <a:r>
                <a:rPr lang="en-US" sz="2000" b="1" dirty="0" smtClean="0"/>
                <a:t>Rotate </a:t>
              </a:r>
              <a:r>
                <a:rPr lang="en-US" sz="2000" b="1" dirty="0"/>
                <a:t>Text </a:t>
              </a:r>
              <a:r>
                <a:rPr lang="en-US" sz="2000" b="1" dirty="0" smtClean="0"/>
                <a:t>Up </a:t>
              </a:r>
              <a:r>
                <a:rPr lang="en-US" sz="2000" dirty="0" smtClean="0"/>
                <a:t>- Rotates </a:t>
              </a:r>
              <a:r>
                <a:rPr lang="en-US" sz="2000" dirty="0"/>
                <a:t>cell content 90 degrees </a:t>
              </a:r>
              <a:r>
                <a:rPr lang="en-US" sz="2000" dirty="0" smtClean="0"/>
                <a:t>counterclockwise </a:t>
              </a:r>
              <a:r>
                <a:rPr lang="en-US" sz="2000" dirty="0"/>
                <a:t>so that text is placed sideways in </a:t>
              </a:r>
              <a:r>
                <a:rPr lang="en-US" sz="2000" dirty="0" smtClean="0"/>
                <a:t>the cell </a:t>
              </a:r>
              <a:r>
                <a:rPr lang="en-US" sz="2000" dirty="0"/>
                <a:t>and read from the bottom of the cell to the top</a:t>
              </a:r>
            </a:p>
          </p:txBody>
        </p:sp>
      </p:grpSp>
      <p:grpSp>
        <p:nvGrpSpPr>
          <p:cNvPr id="3" name="Group 2"/>
          <p:cNvGrpSpPr/>
          <p:nvPr/>
        </p:nvGrpSpPr>
        <p:grpSpPr>
          <a:xfrm>
            <a:off x="400050" y="2743200"/>
            <a:ext cx="7905750" cy="1200150"/>
            <a:chOff x="400050" y="2743200"/>
            <a:chExt cx="7905750" cy="120015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2743200"/>
              <a:ext cx="5143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447800" y="2881610"/>
              <a:ext cx="6858000" cy="1015663"/>
            </a:xfrm>
            <a:prstGeom prst="rect">
              <a:avLst/>
            </a:prstGeom>
            <a:noFill/>
          </p:spPr>
          <p:txBody>
            <a:bodyPr wrap="square" rtlCol="0">
              <a:spAutoFit/>
            </a:bodyPr>
            <a:lstStyle/>
            <a:p>
              <a:r>
                <a:rPr lang="en-US" sz="2000" b="1" dirty="0" smtClean="0"/>
                <a:t>Rotate </a:t>
              </a:r>
              <a:r>
                <a:rPr lang="en-US" sz="2000" b="1" dirty="0"/>
                <a:t>Text </a:t>
              </a:r>
              <a:r>
                <a:rPr lang="en-US" sz="2000" b="1" dirty="0" smtClean="0"/>
                <a:t>Down </a:t>
              </a:r>
              <a:r>
                <a:rPr lang="en-US" sz="2000" dirty="0" smtClean="0"/>
                <a:t>- Rotates </a:t>
              </a:r>
              <a:r>
                <a:rPr lang="en-US" sz="2000" dirty="0"/>
                <a:t>cell content 90 </a:t>
              </a:r>
              <a:r>
                <a:rPr lang="en-US" sz="2000" dirty="0" smtClean="0"/>
                <a:t>degrees clockwise </a:t>
              </a:r>
              <a:r>
                <a:rPr lang="en-US" sz="2000" dirty="0"/>
                <a:t>so that text is placed sideways in the </a:t>
              </a:r>
              <a:r>
                <a:rPr lang="en-US" sz="2000" dirty="0" smtClean="0"/>
                <a:t>cell and </a:t>
              </a:r>
              <a:r>
                <a:rPr lang="en-US" sz="2000" dirty="0"/>
                <a:t>read from the top of the cell to the bottom</a:t>
              </a:r>
            </a:p>
          </p:txBody>
        </p:sp>
      </p:grpSp>
      <p:sp>
        <p:nvSpPr>
          <p:cNvPr id="17" name="TextBox 16"/>
          <p:cNvSpPr txBox="1"/>
          <p:nvPr/>
        </p:nvSpPr>
        <p:spPr>
          <a:xfrm>
            <a:off x="413630" y="4343400"/>
            <a:ext cx="8349370" cy="1569660"/>
          </a:xfrm>
          <a:prstGeom prst="rect">
            <a:avLst/>
          </a:prstGeom>
          <a:noFill/>
        </p:spPr>
        <p:txBody>
          <a:bodyPr wrap="square" rtlCol="0">
            <a:spAutoFit/>
          </a:bodyPr>
          <a:lstStyle/>
          <a:p>
            <a:r>
              <a:rPr lang="en-US" sz="2400" dirty="0"/>
              <a:t>After you rotate cell content, you may need to resize </a:t>
            </a:r>
            <a:r>
              <a:rPr lang="en-US" sz="2400" dirty="0" smtClean="0"/>
              <a:t>the </a:t>
            </a:r>
            <a:r>
              <a:rPr lang="en-US" sz="2400" dirty="0"/>
              <a:t>column width or row height to eliminate excess </a:t>
            </a:r>
            <a:r>
              <a:rPr lang="en-US" sz="2400" dirty="0" smtClean="0"/>
              <a:t>space </a:t>
            </a:r>
            <a:r>
              <a:rPr lang="en-US" sz="2400" dirty="0"/>
              <a:t>or add more space so that the cell contents are </a:t>
            </a:r>
            <a:r>
              <a:rPr lang="en-US" sz="2400" dirty="0" smtClean="0"/>
              <a:t>attractively </a:t>
            </a:r>
            <a:r>
              <a:rPr lang="en-US" sz="2400" dirty="0"/>
              <a:t>and completely visible.</a:t>
            </a:r>
          </a:p>
        </p:txBody>
      </p:sp>
    </p:spTree>
    <p:extLst>
      <p:ext uri="{BB962C8B-B14F-4D97-AF65-F5344CB8AC3E}">
        <p14:creationId xmlns:p14="http://schemas.microsoft.com/office/powerpoint/2010/main" val="342736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762000"/>
            <a:ext cx="8229600" cy="3276600"/>
          </a:xfrm>
        </p:spPr>
        <p:txBody>
          <a:bodyPr>
            <a:normAutofit/>
          </a:bodyPr>
          <a:lstStyle/>
          <a:p>
            <a:r>
              <a:rPr lang="en-US" b="1" dirty="0"/>
              <a:t>Merging </a:t>
            </a:r>
            <a:r>
              <a:rPr lang="en-US" dirty="0"/>
              <a:t>combines two or more cells into one cell</a:t>
            </a:r>
            <a:r>
              <a:rPr lang="en-US" dirty="0" smtClean="0"/>
              <a:t>.</a:t>
            </a:r>
          </a:p>
          <a:p>
            <a:r>
              <a:rPr lang="en-US" dirty="0" smtClean="0"/>
              <a:t>You </a:t>
            </a:r>
            <a:r>
              <a:rPr lang="en-US" dirty="0"/>
              <a:t>can quickly merge the selected cells and </a:t>
            </a:r>
            <a:r>
              <a:rPr lang="en-US" dirty="0" smtClean="0"/>
              <a:t>center </a:t>
            </a:r>
            <a:r>
              <a:rPr lang="en-US" dirty="0"/>
              <a:t>the content using the Merge button in the </a:t>
            </a:r>
            <a:r>
              <a:rPr lang="en-US" dirty="0" smtClean="0"/>
              <a:t>Alignment group </a:t>
            </a:r>
            <a:r>
              <a:rPr lang="en-US" dirty="0"/>
              <a:t>on the Home tab. </a:t>
            </a:r>
            <a:endParaRPr lang="en-US" dirty="0" smtClean="0"/>
          </a:p>
          <a:p>
            <a:r>
              <a:rPr lang="en-US" dirty="0" smtClean="0"/>
              <a:t>If </a:t>
            </a:r>
            <a:r>
              <a:rPr lang="en-US" dirty="0"/>
              <a:t>you click the Merge </a:t>
            </a:r>
            <a:r>
              <a:rPr lang="en-US" dirty="0" smtClean="0"/>
              <a:t>button arrow</a:t>
            </a:r>
            <a:r>
              <a:rPr lang="en-US" dirty="0"/>
              <a:t>, you can choose from the following merge options</a:t>
            </a:r>
            <a:r>
              <a:rPr lang="en-US" dirty="0" smtClean="0"/>
              <a:t>:</a:t>
            </a:r>
            <a:endParaRPr lang="en-US" dirty="0"/>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Merging Cells</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14800"/>
            <a:ext cx="3429000" cy="2062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gtEl>
                                        <p:attrNameLst>
                                          <p:attrName>style.visibility</p:attrName>
                                        </p:attrNameLst>
                                      </p:cBhvr>
                                      <p:to>
                                        <p:strVal val="visible"/>
                                      </p:to>
                                    </p:set>
                                    <p:animEffect transition="in" filter="fade">
                                      <p:cBhvr>
                                        <p:cTn id="2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Merging Cells</a:t>
            </a:r>
          </a:p>
        </p:txBody>
      </p:sp>
      <p:grpSp>
        <p:nvGrpSpPr>
          <p:cNvPr id="3" name="Group 2"/>
          <p:cNvGrpSpPr/>
          <p:nvPr/>
        </p:nvGrpSpPr>
        <p:grpSpPr>
          <a:xfrm>
            <a:off x="76200" y="1047181"/>
            <a:ext cx="8915400" cy="781050"/>
            <a:chOff x="76200" y="1047181"/>
            <a:chExt cx="8915400" cy="781050"/>
          </a:xfrm>
        </p:grpSpPr>
        <p:sp>
          <p:nvSpPr>
            <p:cNvPr id="9" name="TextBox 8"/>
            <p:cNvSpPr txBox="1"/>
            <p:nvPr/>
          </p:nvSpPr>
          <p:spPr>
            <a:xfrm>
              <a:off x="3429000" y="1083763"/>
              <a:ext cx="5562600" cy="707886"/>
            </a:xfrm>
            <a:prstGeom prst="rect">
              <a:avLst/>
            </a:prstGeom>
            <a:noFill/>
          </p:spPr>
          <p:txBody>
            <a:bodyPr wrap="square" rtlCol="0">
              <a:spAutoFit/>
            </a:bodyPr>
            <a:lstStyle/>
            <a:p>
              <a:r>
                <a:rPr lang="en-US" sz="2000" b="1" dirty="0" smtClean="0"/>
                <a:t>Merge </a:t>
              </a:r>
              <a:r>
                <a:rPr lang="en-US" sz="2000" b="1" dirty="0"/>
                <a:t>&amp; </a:t>
              </a:r>
              <a:r>
                <a:rPr lang="en-US" sz="2000" b="1" dirty="0" smtClean="0"/>
                <a:t>Center </a:t>
              </a:r>
              <a:r>
                <a:rPr lang="en-US" sz="2000" dirty="0" smtClean="0"/>
                <a:t>- Merges </a:t>
              </a:r>
              <a:r>
                <a:rPr lang="en-US" sz="2000" dirty="0"/>
                <a:t>the range into one cell </a:t>
              </a:r>
              <a:r>
                <a:rPr lang="en-US" sz="2000" dirty="0" smtClean="0"/>
                <a:t>and </a:t>
              </a:r>
              <a:r>
                <a:rPr lang="en-US" sz="2000" dirty="0"/>
                <a:t>horizontally centers the content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47181"/>
              <a:ext cx="32004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71437" y="2133600"/>
            <a:ext cx="8920163" cy="1181100"/>
            <a:chOff x="71437" y="2133600"/>
            <a:chExt cx="8920163" cy="1181100"/>
          </a:xfrm>
        </p:grpSpPr>
        <p:sp>
          <p:nvSpPr>
            <p:cNvPr id="11" name="TextBox 10"/>
            <p:cNvSpPr txBox="1"/>
            <p:nvPr/>
          </p:nvSpPr>
          <p:spPr>
            <a:xfrm>
              <a:off x="3429000" y="2370207"/>
              <a:ext cx="5562600" cy="707886"/>
            </a:xfrm>
            <a:prstGeom prst="rect">
              <a:avLst/>
            </a:prstGeom>
            <a:noFill/>
          </p:spPr>
          <p:txBody>
            <a:bodyPr wrap="square" rtlCol="0">
              <a:spAutoFit/>
            </a:bodyPr>
            <a:lstStyle/>
            <a:p>
              <a:r>
                <a:rPr lang="en-US" sz="2000" b="1" dirty="0" smtClean="0"/>
                <a:t>Merge Across </a:t>
              </a:r>
              <a:r>
                <a:rPr lang="en-US" sz="2000" dirty="0" smtClean="0"/>
                <a:t>- Merges </a:t>
              </a:r>
              <a:r>
                <a:rPr lang="en-US" sz="2000" dirty="0"/>
                <a:t>each of the rows in the </a:t>
              </a:r>
            </a:p>
            <a:p>
              <a:r>
                <a:rPr lang="en-US" sz="2000" dirty="0"/>
                <a:t>selected range across the columns in the range</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 y="2133600"/>
              <a:ext cx="320992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89780" y="3626667"/>
            <a:ext cx="8901820" cy="1485900"/>
            <a:chOff x="89780" y="3626667"/>
            <a:chExt cx="8901820" cy="1485900"/>
          </a:xfrm>
        </p:grpSpPr>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80" y="3626667"/>
              <a:ext cx="320992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429000" y="3861785"/>
              <a:ext cx="5562600" cy="1015663"/>
            </a:xfrm>
            <a:prstGeom prst="rect">
              <a:avLst/>
            </a:prstGeom>
            <a:noFill/>
          </p:spPr>
          <p:txBody>
            <a:bodyPr wrap="square" rtlCol="0">
              <a:spAutoFit/>
            </a:bodyPr>
            <a:lstStyle/>
            <a:p>
              <a:r>
                <a:rPr lang="en-US" sz="2000" b="1" dirty="0" smtClean="0"/>
                <a:t>Merge Cells </a:t>
              </a:r>
              <a:r>
                <a:rPr lang="en-US" sz="2000" dirty="0" smtClean="0"/>
                <a:t>- Merges </a:t>
              </a:r>
              <a:r>
                <a:rPr lang="en-US" sz="2000" dirty="0"/>
                <a:t>the range into a single cell, </a:t>
              </a:r>
              <a:r>
                <a:rPr lang="en-US" sz="2000" dirty="0" smtClean="0"/>
                <a:t>but </a:t>
              </a:r>
              <a:r>
                <a:rPr lang="en-US" sz="2000" dirty="0"/>
                <a:t>does not horizontally center </a:t>
              </a:r>
              <a:r>
                <a:rPr lang="en-US" sz="2000" dirty="0" smtClean="0"/>
                <a:t>the </a:t>
              </a:r>
              <a:r>
                <a:rPr lang="en-US" sz="2000" dirty="0"/>
                <a:t>cell content</a:t>
              </a:r>
            </a:p>
          </p:txBody>
        </p:sp>
      </p:grpSp>
      <p:sp>
        <p:nvSpPr>
          <p:cNvPr id="18" name="TextBox 17"/>
          <p:cNvSpPr txBox="1"/>
          <p:nvPr/>
        </p:nvSpPr>
        <p:spPr>
          <a:xfrm>
            <a:off x="250478" y="5486400"/>
            <a:ext cx="8512521" cy="707886"/>
          </a:xfrm>
          <a:prstGeom prst="rect">
            <a:avLst/>
          </a:prstGeom>
          <a:noFill/>
        </p:spPr>
        <p:txBody>
          <a:bodyPr wrap="square" rtlCol="0">
            <a:spAutoFit/>
          </a:bodyPr>
          <a:lstStyle/>
          <a:p>
            <a:r>
              <a:rPr lang="en-US" sz="2000" b="1" dirty="0" smtClean="0"/>
              <a:t>Unmerge Cells </a:t>
            </a:r>
            <a:r>
              <a:rPr lang="en-US" sz="2000" dirty="0" smtClean="0"/>
              <a:t>- Reverses </a:t>
            </a:r>
            <a:r>
              <a:rPr lang="en-US" sz="2000" dirty="0"/>
              <a:t>a merge, returning </a:t>
            </a:r>
            <a:r>
              <a:rPr lang="en-US" sz="2000" dirty="0" smtClean="0"/>
              <a:t>the merged </a:t>
            </a:r>
            <a:r>
              <a:rPr lang="en-US" sz="2000" dirty="0"/>
              <a:t>cell back into a range of individual cells</a:t>
            </a:r>
          </a:p>
        </p:txBody>
      </p:sp>
    </p:spTree>
    <p:extLst>
      <p:ext uri="{BB962C8B-B14F-4D97-AF65-F5344CB8AC3E}">
        <p14:creationId xmlns:p14="http://schemas.microsoft.com/office/powerpoint/2010/main" val="132581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762000"/>
            <a:ext cx="5791200" cy="5715000"/>
          </a:xfrm>
        </p:spPr>
        <p:txBody>
          <a:bodyPr>
            <a:normAutofit lnSpcReduction="10000"/>
          </a:bodyPr>
          <a:lstStyle/>
          <a:p>
            <a:r>
              <a:rPr lang="en-US" dirty="0" smtClean="0"/>
              <a:t>A </a:t>
            </a:r>
            <a:r>
              <a:rPr lang="en-US" b="1" dirty="0" smtClean="0"/>
              <a:t>border </a:t>
            </a:r>
            <a:r>
              <a:rPr lang="en-US" dirty="0" smtClean="0"/>
              <a:t>is a line you add along an edge of a cell.</a:t>
            </a:r>
          </a:p>
          <a:p>
            <a:r>
              <a:rPr lang="en-US" dirty="0" smtClean="0"/>
              <a:t>You </a:t>
            </a:r>
            <a:r>
              <a:rPr lang="en-US" dirty="0"/>
              <a:t>can add borders to the </a:t>
            </a:r>
            <a:r>
              <a:rPr lang="en-US" dirty="0" smtClean="0"/>
              <a:t>left</a:t>
            </a:r>
            <a:r>
              <a:rPr lang="en-US" dirty="0"/>
              <a:t>, top, right, or </a:t>
            </a:r>
            <a:r>
              <a:rPr lang="en-US" dirty="0" smtClean="0"/>
              <a:t>bottom </a:t>
            </a:r>
            <a:r>
              <a:rPr lang="en-US" dirty="0"/>
              <a:t>of a cell or range; around </a:t>
            </a:r>
            <a:r>
              <a:rPr lang="en-US" dirty="0" smtClean="0"/>
              <a:t>an </a:t>
            </a:r>
            <a:r>
              <a:rPr lang="en-US" dirty="0"/>
              <a:t>entire cell; or around the outside edges of a range. </a:t>
            </a:r>
            <a:endParaRPr lang="en-US" dirty="0" smtClean="0"/>
          </a:p>
          <a:p>
            <a:r>
              <a:rPr lang="en-US" dirty="0" smtClean="0"/>
              <a:t>You </a:t>
            </a:r>
            <a:r>
              <a:rPr lang="en-US" dirty="0"/>
              <a:t>can also specify the thickness of and the </a:t>
            </a:r>
            <a:r>
              <a:rPr lang="en-US" dirty="0" smtClean="0"/>
              <a:t>number of </a:t>
            </a:r>
            <a:r>
              <a:rPr lang="en-US" dirty="0"/>
              <a:t>lines in the border. </a:t>
            </a:r>
            <a:endParaRPr lang="en-US" dirty="0" smtClean="0"/>
          </a:p>
          <a:p>
            <a:r>
              <a:rPr lang="en-US" dirty="0" smtClean="0"/>
              <a:t>Border options are available </a:t>
            </a:r>
            <a:r>
              <a:rPr lang="en-US" dirty="0"/>
              <a:t>from the Border button in the Font group on </a:t>
            </a:r>
            <a:r>
              <a:rPr lang="en-US" dirty="0" smtClean="0"/>
              <a:t>the </a:t>
            </a:r>
            <a:r>
              <a:rPr lang="en-US" dirty="0"/>
              <a:t>Home tab.</a:t>
            </a:r>
            <a:endParaRPr lang="en-US" dirty="0" smtClean="0"/>
          </a:p>
        </p:txBody>
      </p:sp>
      <p:sp>
        <p:nvSpPr>
          <p:cNvPr id="9"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Adding Cell Borders</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533399"/>
            <a:ext cx="2438400" cy="5663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267"/>
                                        </p:tgtEl>
                                        <p:attrNameLst>
                                          <p:attrName>style.visibility</p:attrName>
                                        </p:attrNameLst>
                                      </p:cBhvr>
                                      <p:to>
                                        <p:strVal val="visible"/>
                                      </p:to>
                                    </p:set>
                                    <p:animEffect transition="in" filter="fade">
                                      <p:cBhvr>
                                        <p:cTn id="25"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685800"/>
            <a:ext cx="8229600" cy="2362200"/>
          </a:xfrm>
        </p:spPr>
        <p:txBody>
          <a:bodyPr>
            <a:normAutofit/>
          </a:bodyPr>
          <a:lstStyle/>
          <a:p>
            <a:r>
              <a:rPr lang="en-US" dirty="0" smtClean="0"/>
              <a:t>You can add background colors, also known as </a:t>
            </a:r>
            <a:r>
              <a:rPr lang="en-US" b="1" dirty="0" smtClean="0"/>
              <a:t>fill colors</a:t>
            </a:r>
            <a:r>
              <a:rPr lang="en-US" dirty="0" smtClean="0"/>
              <a:t>, to cells using the theme color palette. </a:t>
            </a:r>
          </a:p>
          <a:p>
            <a:r>
              <a:rPr lang="en-US" dirty="0"/>
              <a:t>If you add a dark </a:t>
            </a:r>
            <a:r>
              <a:rPr lang="en-US" dirty="0" smtClean="0"/>
              <a:t>fill </a:t>
            </a:r>
            <a:r>
              <a:rPr lang="en-US" dirty="0"/>
              <a:t>color to cells, black text can be </a:t>
            </a:r>
            <a:r>
              <a:rPr lang="en-US" dirty="0" smtClean="0"/>
              <a:t>harder </a:t>
            </a:r>
            <a:r>
              <a:rPr lang="en-US" dirty="0"/>
              <a:t>to read than text formatted with a light or </a:t>
            </a:r>
            <a:r>
              <a:rPr lang="en-US" dirty="0" smtClean="0"/>
              <a:t>white font color</a:t>
            </a:r>
          </a:p>
          <a:p>
            <a:r>
              <a:rPr lang="en-US" dirty="0" smtClean="0"/>
              <a:t>Access the fill colors with the Fill button on the Home tab</a:t>
            </a:r>
          </a:p>
        </p:txBody>
      </p:sp>
      <p:sp>
        <p:nvSpPr>
          <p:cNvPr id="8"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Changing Cell Background Color</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124200"/>
            <a:ext cx="2111878"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2291"/>
                                        </p:tgtEl>
                                        <p:attrNameLst>
                                          <p:attrName>style.visibility</p:attrName>
                                        </p:attrNameLst>
                                      </p:cBhvr>
                                      <p:to>
                                        <p:strVal val="visible"/>
                                      </p:to>
                                    </p:set>
                                    <p:animEffect transition="in" filter="fade">
                                      <p:cBhvr>
                                        <p:cTn id="20"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229600" cy="5638800"/>
          </a:xfrm>
        </p:spPr>
        <p:txBody>
          <a:bodyPr>
            <a:normAutofit fontScale="92500" lnSpcReduction="20000"/>
          </a:bodyPr>
          <a:lstStyle/>
          <a:p>
            <a:r>
              <a:rPr lang="en-US" sz="2800" dirty="0"/>
              <a:t>Formatting is the process of changing a workbook’s appearance by </a:t>
            </a:r>
            <a:r>
              <a:rPr lang="en-US" sz="2800" dirty="0" smtClean="0"/>
              <a:t>defining </a:t>
            </a:r>
            <a:r>
              <a:rPr lang="en-US" sz="2800" dirty="0"/>
              <a:t>the fonts, styles, colors, and decorative features</a:t>
            </a:r>
            <a:r>
              <a:rPr lang="en-US" sz="2800" dirty="0" smtClean="0"/>
              <a:t>.</a:t>
            </a:r>
          </a:p>
          <a:p>
            <a:r>
              <a:rPr lang="en-US" sz="2800" dirty="0" smtClean="0"/>
              <a:t>Formatting </a:t>
            </a:r>
            <a:r>
              <a:rPr lang="en-US" sz="2800" dirty="0"/>
              <a:t>changes only the appearance of </a:t>
            </a:r>
            <a:r>
              <a:rPr lang="en-US" sz="2800" dirty="0" smtClean="0"/>
              <a:t>data - it </a:t>
            </a:r>
            <a:r>
              <a:rPr lang="en-US" sz="2800" dirty="0"/>
              <a:t>does not affect the </a:t>
            </a:r>
            <a:r>
              <a:rPr lang="en-US" sz="2800" dirty="0" smtClean="0"/>
              <a:t>data </a:t>
            </a:r>
            <a:r>
              <a:rPr lang="en-US" sz="2800" dirty="0"/>
              <a:t>itself</a:t>
            </a:r>
            <a:r>
              <a:rPr lang="en-US" sz="2800" dirty="0" smtClean="0"/>
              <a:t>.</a:t>
            </a:r>
          </a:p>
          <a:p>
            <a:r>
              <a:rPr lang="en-US" sz="2800" dirty="0"/>
              <a:t>A well-formatted workbook can be easier to read and establish a </a:t>
            </a:r>
            <a:r>
              <a:rPr lang="en-US" sz="2800" dirty="0" smtClean="0"/>
              <a:t>sense </a:t>
            </a:r>
            <a:r>
              <a:rPr lang="en-US" sz="2800" dirty="0"/>
              <a:t>of professionalism. </a:t>
            </a:r>
            <a:endParaRPr lang="en-US" sz="2800" dirty="0" smtClean="0"/>
          </a:p>
          <a:p>
            <a:r>
              <a:rPr lang="en-US" sz="2800" dirty="0" smtClean="0"/>
              <a:t>It </a:t>
            </a:r>
            <a:r>
              <a:rPr lang="en-US" sz="2800" dirty="0"/>
              <a:t>can also help draw attention to the points </a:t>
            </a:r>
            <a:r>
              <a:rPr lang="en-US" sz="2800" dirty="0" smtClean="0"/>
              <a:t>you </a:t>
            </a:r>
            <a:r>
              <a:rPr lang="en-US" sz="2800" dirty="0"/>
              <a:t>want to make and provide continuity between the worksheets. </a:t>
            </a:r>
            <a:endParaRPr lang="en-US" sz="2800" dirty="0" smtClean="0"/>
          </a:p>
          <a:p>
            <a:r>
              <a:rPr lang="en-US" sz="2800" dirty="0" smtClean="0"/>
              <a:t>Too little </a:t>
            </a:r>
            <a:r>
              <a:rPr lang="en-US" sz="2800" dirty="0"/>
              <a:t>formatting can make the data hard to </a:t>
            </a:r>
            <a:r>
              <a:rPr lang="en-US" sz="2800" dirty="0" smtClean="0"/>
              <a:t>understand</a:t>
            </a:r>
          </a:p>
          <a:p>
            <a:r>
              <a:rPr lang="en-US" sz="2800" dirty="0" smtClean="0"/>
              <a:t>Too </a:t>
            </a:r>
            <a:r>
              <a:rPr lang="en-US" sz="2800" dirty="0"/>
              <a:t>much </a:t>
            </a:r>
            <a:r>
              <a:rPr lang="en-US" sz="2800" dirty="0" smtClean="0"/>
              <a:t>formatting </a:t>
            </a:r>
            <a:r>
              <a:rPr lang="en-US" sz="2800" dirty="0"/>
              <a:t>can overwhelm the data. </a:t>
            </a:r>
            <a:endParaRPr lang="en-US" sz="2800" dirty="0" smtClean="0"/>
          </a:p>
          <a:p>
            <a:r>
              <a:rPr lang="en-US" sz="2800" dirty="0" smtClean="0"/>
              <a:t>Proper </a:t>
            </a:r>
            <a:r>
              <a:rPr lang="en-US" sz="2800" dirty="0"/>
              <a:t>formatting is a balance </a:t>
            </a:r>
            <a:r>
              <a:rPr lang="en-US" sz="2800" dirty="0" smtClean="0"/>
              <a:t>between </a:t>
            </a:r>
            <a:r>
              <a:rPr lang="en-US" sz="2800" dirty="0"/>
              <a:t>these two extremes. </a:t>
            </a:r>
            <a:endParaRPr lang="en-US" sz="2800" dirty="0" smtClean="0"/>
          </a:p>
        </p:txBody>
      </p:sp>
      <p:sp>
        <p:nvSpPr>
          <p:cNvPr id="6"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Formatting</a:t>
            </a:r>
            <a:endParaRPr lang="en-US" dirty="0"/>
          </a:p>
        </p:txBody>
      </p:sp>
    </p:spTree>
    <p:extLst>
      <p:ext uri="{BB962C8B-B14F-4D97-AF65-F5344CB8AC3E}">
        <p14:creationId xmlns:p14="http://schemas.microsoft.com/office/powerpoint/2010/main" val="172694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762000"/>
            <a:ext cx="8229600" cy="1219200"/>
          </a:xfrm>
        </p:spPr>
        <p:txBody>
          <a:bodyPr>
            <a:normAutofit fontScale="92500" lnSpcReduction="20000"/>
          </a:bodyPr>
          <a:lstStyle/>
          <a:p>
            <a:r>
              <a:rPr lang="en-US" dirty="0" smtClean="0"/>
              <a:t>To Access the Format Cell Dialog box click on the arrow in the Alignment group.</a:t>
            </a:r>
          </a:p>
          <a:p>
            <a:r>
              <a:rPr lang="en-US" dirty="0" smtClean="0"/>
              <a:t>The </a:t>
            </a:r>
            <a:r>
              <a:rPr lang="en-US" dirty="0"/>
              <a:t>Format Cell Dialog </a:t>
            </a:r>
            <a:r>
              <a:rPr lang="en-US" dirty="0" smtClean="0"/>
              <a:t>box opens</a:t>
            </a:r>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Using the Format Cells Dialog Box</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434" y="2971800"/>
            <a:ext cx="551593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174" y="1981200"/>
            <a:ext cx="5378450"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fade">
                                      <p:cBhvr>
                                        <p:cTn id="10" dur="500"/>
                                        <p:tgtEl>
                                          <p:spTgt spid="133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316"/>
                                        </p:tgtEl>
                                        <p:attrNameLst>
                                          <p:attrName>style.visibility</p:attrName>
                                        </p:attrNameLst>
                                      </p:cBhvr>
                                      <p:to>
                                        <p:strVal val="visible"/>
                                      </p:to>
                                    </p:set>
                                    <p:animEffect transition="in" filter="fade">
                                      <p:cBhvr>
                                        <p:cTn id="18"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Using the Format Cells Dialog Box</a:t>
            </a:r>
          </a:p>
        </p:txBody>
      </p:sp>
      <p:grpSp>
        <p:nvGrpSpPr>
          <p:cNvPr id="4" name="Group 3"/>
          <p:cNvGrpSpPr/>
          <p:nvPr/>
        </p:nvGrpSpPr>
        <p:grpSpPr>
          <a:xfrm>
            <a:off x="920750" y="746911"/>
            <a:ext cx="6845300" cy="6045200"/>
            <a:chOff x="920750" y="746911"/>
            <a:chExt cx="6845300" cy="604520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0" y="746911"/>
              <a:ext cx="6845300" cy="604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71801" y="2743200"/>
              <a:ext cx="4495800" cy="2308324"/>
            </a:xfrm>
            <a:prstGeom prst="rect">
              <a:avLst/>
            </a:prstGeom>
            <a:solidFill>
              <a:srgbClr val="FFFF00"/>
            </a:solidFill>
          </p:spPr>
          <p:txBody>
            <a:bodyPr wrap="square" rtlCol="0">
              <a:spAutoFit/>
            </a:bodyPr>
            <a:lstStyle/>
            <a:p>
              <a:r>
                <a:rPr lang="en-US" sz="2400" b="1" dirty="0" smtClean="0"/>
                <a:t>Number</a:t>
              </a:r>
              <a:r>
                <a:rPr lang="en-US" sz="2400" dirty="0" smtClean="0"/>
                <a:t> - Provides </a:t>
              </a:r>
              <a:r>
                <a:rPr lang="en-US" sz="2400" dirty="0"/>
                <a:t>options for </a:t>
              </a:r>
              <a:r>
                <a:rPr lang="en-US" sz="2400" dirty="0" smtClean="0"/>
                <a:t>formatting </a:t>
              </a:r>
              <a:r>
                <a:rPr lang="en-US" sz="2400" dirty="0"/>
                <a:t>the appearance of </a:t>
              </a:r>
            </a:p>
            <a:p>
              <a:r>
                <a:rPr lang="en-US" sz="2400" dirty="0"/>
                <a:t>numbers, including dates and </a:t>
              </a:r>
              <a:r>
                <a:rPr lang="en-US" sz="2400" dirty="0" smtClean="0"/>
                <a:t>numbers </a:t>
              </a:r>
              <a:r>
                <a:rPr lang="en-US" sz="2400" dirty="0"/>
                <a:t>treated as text such </a:t>
              </a:r>
            </a:p>
            <a:p>
              <a:r>
                <a:rPr lang="en-US" sz="2400" dirty="0"/>
                <a:t>as telephone or Social Security </a:t>
              </a:r>
              <a:r>
                <a:rPr lang="en-US" sz="2400" dirty="0" smtClean="0"/>
                <a:t>numbers</a:t>
              </a:r>
              <a:endParaRPr lang="en-US" sz="2400" dirty="0"/>
            </a:p>
          </p:txBody>
        </p:sp>
      </p:grpSp>
      <p:grpSp>
        <p:nvGrpSpPr>
          <p:cNvPr id="5" name="Group 4"/>
          <p:cNvGrpSpPr/>
          <p:nvPr/>
        </p:nvGrpSpPr>
        <p:grpSpPr>
          <a:xfrm>
            <a:off x="920750" y="746911"/>
            <a:ext cx="6845300" cy="6045200"/>
            <a:chOff x="920750" y="746911"/>
            <a:chExt cx="6845300" cy="6045200"/>
          </a:xfrm>
        </p:grpSpPr>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746911"/>
              <a:ext cx="6845300" cy="604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971801" y="4267200"/>
              <a:ext cx="4495800" cy="1200329"/>
            </a:xfrm>
            <a:prstGeom prst="rect">
              <a:avLst/>
            </a:prstGeom>
            <a:solidFill>
              <a:srgbClr val="FFFF00"/>
            </a:solidFill>
          </p:spPr>
          <p:txBody>
            <a:bodyPr wrap="square" rtlCol="0">
              <a:spAutoFit/>
            </a:bodyPr>
            <a:lstStyle/>
            <a:p>
              <a:r>
                <a:rPr lang="en-US" sz="2400" b="1" dirty="0" smtClean="0"/>
                <a:t>Alignment</a:t>
              </a:r>
              <a:r>
                <a:rPr lang="en-US" sz="2400" dirty="0" smtClean="0"/>
                <a:t> - Provides options for </a:t>
              </a:r>
              <a:r>
                <a:rPr lang="en-US" sz="2400" dirty="0"/>
                <a:t>how data is aligned </a:t>
              </a:r>
              <a:r>
                <a:rPr lang="en-US" sz="2400" dirty="0" smtClean="0"/>
                <a:t>within a cell</a:t>
              </a:r>
              <a:endParaRPr lang="en-US" sz="2400" dirty="0"/>
            </a:p>
          </p:txBody>
        </p:sp>
      </p:grpSp>
      <p:grpSp>
        <p:nvGrpSpPr>
          <p:cNvPr id="8" name="Group 7"/>
          <p:cNvGrpSpPr/>
          <p:nvPr/>
        </p:nvGrpSpPr>
        <p:grpSpPr>
          <a:xfrm>
            <a:off x="920750" y="746911"/>
            <a:ext cx="6845300" cy="6045200"/>
            <a:chOff x="920750" y="746911"/>
            <a:chExt cx="6845300" cy="6045200"/>
          </a:xfrm>
        </p:grpSpPr>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0" y="746911"/>
              <a:ext cx="6845300" cy="604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143000" y="5467529"/>
              <a:ext cx="6400800" cy="1200329"/>
            </a:xfrm>
            <a:prstGeom prst="rect">
              <a:avLst/>
            </a:prstGeom>
            <a:solidFill>
              <a:srgbClr val="FFFF00"/>
            </a:solidFill>
          </p:spPr>
          <p:txBody>
            <a:bodyPr wrap="square" rtlCol="0">
              <a:spAutoFit/>
            </a:bodyPr>
            <a:lstStyle/>
            <a:p>
              <a:r>
                <a:rPr lang="en-US" sz="2400" b="1" dirty="0" smtClean="0"/>
                <a:t>Font</a:t>
              </a:r>
              <a:r>
                <a:rPr lang="en-US" sz="2400" dirty="0" smtClean="0"/>
                <a:t> - Provides </a:t>
              </a:r>
              <a:r>
                <a:rPr lang="en-US" sz="2400" dirty="0"/>
                <a:t>options for </a:t>
              </a:r>
              <a:r>
                <a:rPr lang="en-US" sz="2400" dirty="0" smtClean="0"/>
                <a:t>selecting </a:t>
              </a:r>
              <a:r>
                <a:rPr lang="en-US" sz="2400" dirty="0"/>
                <a:t>font types, sizes, </a:t>
              </a:r>
              <a:r>
                <a:rPr lang="en-US" sz="2400" dirty="0" smtClean="0"/>
                <a:t>styles</a:t>
              </a:r>
              <a:r>
                <a:rPr lang="en-US" sz="2400" dirty="0"/>
                <a:t>, and </a:t>
              </a:r>
              <a:r>
                <a:rPr lang="en-US" sz="2400" dirty="0" smtClean="0"/>
                <a:t>other </a:t>
              </a:r>
              <a:r>
                <a:rPr lang="en-US" sz="2400" dirty="0"/>
                <a:t>formatting attributes such </a:t>
              </a:r>
              <a:r>
                <a:rPr lang="en-US" sz="2400" dirty="0" smtClean="0"/>
                <a:t>as underlining </a:t>
              </a:r>
              <a:r>
                <a:rPr lang="en-US" sz="2400" dirty="0"/>
                <a:t>and font colors</a:t>
              </a:r>
            </a:p>
          </p:txBody>
        </p:sp>
      </p:grpSp>
      <p:grpSp>
        <p:nvGrpSpPr>
          <p:cNvPr id="9" name="Group 8"/>
          <p:cNvGrpSpPr/>
          <p:nvPr/>
        </p:nvGrpSpPr>
        <p:grpSpPr>
          <a:xfrm>
            <a:off x="920750" y="736600"/>
            <a:ext cx="6845300" cy="6045200"/>
            <a:chOff x="920750" y="762000"/>
            <a:chExt cx="6845300" cy="6045200"/>
          </a:xfrm>
        </p:grpSpPr>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750" y="762000"/>
              <a:ext cx="6845300" cy="604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143000" y="5276671"/>
              <a:ext cx="6324601" cy="1200329"/>
            </a:xfrm>
            <a:prstGeom prst="rect">
              <a:avLst/>
            </a:prstGeom>
            <a:solidFill>
              <a:srgbClr val="FFFF00"/>
            </a:solidFill>
          </p:spPr>
          <p:txBody>
            <a:bodyPr wrap="square" rtlCol="0">
              <a:spAutoFit/>
            </a:bodyPr>
            <a:lstStyle/>
            <a:p>
              <a:r>
                <a:rPr lang="en-US" sz="2400" b="1" dirty="0" smtClean="0"/>
                <a:t>Border</a:t>
              </a:r>
              <a:r>
                <a:rPr lang="en-US" sz="2400" dirty="0" smtClean="0"/>
                <a:t> - Provides </a:t>
              </a:r>
              <a:r>
                <a:rPr lang="en-US" sz="2400" dirty="0"/>
                <a:t>options </a:t>
              </a:r>
              <a:r>
                <a:rPr lang="en-US" sz="2400" dirty="0" smtClean="0"/>
                <a:t>for adding and </a:t>
              </a:r>
              <a:r>
                <a:rPr lang="en-US" sz="2400" dirty="0"/>
                <a:t>removing cell </a:t>
              </a:r>
              <a:r>
                <a:rPr lang="en-US" sz="2400" dirty="0" smtClean="0"/>
                <a:t>orders </a:t>
              </a:r>
              <a:r>
                <a:rPr lang="en-US" sz="2400" dirty="0"/>
                <a:t>as well as </a:t>
              </a:r>
              <a:r>
                <a:rPr lang="en-US" sz="2400" dirty="0" smtClean="0"/>
                <a:t>selecting </a:t>
              </a:r>
              <a:r>
                <a:rPr lang="en-US" sz="2400" dirty="0"/>
                <a:t>a line style and color</a:t>
              </a:r>
            </a:p>
          </p:txBody>
        </p:sp>
      </p:grpSp>
      <p:grpSp>
        <p:nvGrpSpPr>
          <p:cNvPr id="10" name="Group 9"/>
          <p:cNvGrpSpPr/>
          <p:nvPr/>
        </p:nvGrpSpPr>
        <p:grpSpPr>
          <a:xfrm>
            <a:off x="920750" y="736600"/>
            <a:ext cx="6845300" cy="6045200"/>
            <a:chOff x="952499" y="1778000"/>
            <a:chExt cx="6845300" cy="6045200"/>
          </a:xfrm>
        </p:grpSpPr>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499" y="1778000"/>
              <a:ext cx="6845300" cy="604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181099" y="6070600"/>
              <a:ext cx="6248401" cy="1200329"/>
            </a:xfrm>
            <a:prstGeom prst="rect">
              <a:avLst/>
            </a:prstGeom>
            <a:solidFill>
              <a:srgbClr val="FFFF00"/>
            </a:solidFill>
          </p:spPr>
          <p:txBody>
            <a:bodyPr wrap="square" rtlCol="0">
              <a:spAutoFit/>
            </a:bodyPr>
            <a:lstStyle/>
            <a:p>
              <a:r>
                <a:rPr lang="en-US" sz="2400" b="1" dirty="0" smtClean="0"/>
                <a:t>Fill</a:t>
              </a:r>
              <a:r>
                <a:rPr lang="en-US" sz="2400" dirty="0" smtClean="0"/>
                <a:t> - Provides </a:t>
              </a:r>
              <a:r>
                <a:rPr lang="en-US" sz="2400" dirty="0"/>
                <a:t>options for </a:t>
              </a:r>
              <a:r>
                <a:rPr lang="en-US" sz="2400" dirty="0" smtClean="0"/>
                <a:t>creating and applying </a:t>
              </a:r>
              <a:r>
                <a:rPr lang="en-US" sz="2400" dirty="0"/>
                <a:t>background colors </a:t>
              </a:r>
              <a:r>
                <a:rPr lang="en-US" sz="2400" dirty="0" smtClean="0"/>
                <a:t>and </a:t>
              </a:r>
              <a:r>
                <a:rPr lang="en-US" sz="2400" dirty="0"/>
                <a:t>patterns to cells</a:t>
              </a:r>
            </a:p>
          </p:txBody>
        </p:sp>
      </p:grpSp>
      <p:grpSp>
        <p:nvGrpSpPr>
          <p:cNvPr id="12" name="Group 11"/>
          <p:cNvGrpSpPr/>
          <p:nvPr/>
        </p:nvGrpSpPr>
        <p:grpSpPr>
          <a:xfrm>
            <a:off x="920750" y="749929"/>
            <a:ext cx="6845300" cy="6045200"/>
            <a:chOff x="920750" y="736600"/>
            <a:chExt cx="6845300" cy="6045200"/>
          </a:xfrm>
        </p:grpSpPr>
        <p:pic>
          <p:nvPicPr>
            <p:cNvPr id="1434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0750" y="736600"/>
              <a:ext cx="6845300" cy="604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1219200" y="2676856"/>
              <a:ext cx="6324600" cy="1200329"/>
            </a:xfrm>
            <a:prstGeom prst="rect">
              <a:avLst/>
            </a:prstGeom>
            <a:solidFill>
              <a:srgbClr val="FFFF00"/>
            </a:solidFill>
          </p:spPr>
          <p:txBody>
            <a:bodyPr wrap="square" rtlCol="0">
              <a:spAutoFit/>
            </a:bodyPr>
            <a:lstStyle/>
            <a:p>
              <a:r>
                <a:rPr lang="en-US" sz="2400" b="1" dirty="0" smtClean="0"/>
                <a:t>Protection</a:t>
              </a:r>
              <a:r>
                <a:rPr lang="en-US" sz="2400" dirty="0" smtClean="0"/>
                <a:t> - Provides </a:t>
              </a:r>
              <a:r>
                <a:rPr lang="en-US" sz="2400" dirty="0"/>
                <a:t>options for </a:t>
              </a:r>
              <a:r>
                <a:rPr lang="en-US" sz="2400" dirty="0" smtClean="0"/>
                <a:t>locking </a:t>
              </a:r>
              <a:r>
                <a:rPr lang="en-US" sz="2400" dirty="0"/>
                <a:t>or hiding cells to prevent </a:t>
              </a:r>
              <a:r>
                <a:rPr lang="en-US" sz="2400" dirty="0" smtClean="0"/>
                <a:t>other </a:t>
              </a:r>
              <a:r>
                <a:rPr lang="en-US" sz="2400" dirty="0"/>
                <a:t>users from modifying their contents</a:t>
              </a:r>
            </a:p>
          </p:txBody>
        </p:sp>
      </p:grpSp>
    </p:spTree>
    <p:extLst>
      <p:ext uri="{BB962C8B-B14F-4D97-AF65-F5344CB8AC3E}">
        <p14:creationId xmlns:p14="http://schemas.microsoft.com/office/powerpoint/2010/main" val="411202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762000"/>
            <a:ext cx="8229600" cy="4648200"/>
          </a:xfrm>
        </p:spPr>
        <p:txBody>
          <a:bodyPr/>
          <a:lstStyle/>
          <a:p>
            <a:r>
              <a:rPr lang="en-US" dirty="0" smtClean="0"/>
              <a:t>Topics Covered:</a:t>
            </a:r>
          </a:p>
          <a:p>
            <a:pPr lvl="1"/>
            <a:r>
              <a:rPr lang="en-US" dirty="0" smtClean="0"/>
              <a:t>Using Banded Rows</a:t>
            </a:r>
          </a:p>
          <a:p>
            <a:pPr lvl="1"/>
            <a:r>
              <a:rPr lang="en-US" dirty="0" smtClean="0"/>
              <a:t>Selecting Table Style Options</a:t>
            </a:r>
          </a:p>
          <a:p>
            <a:pPr lvl="1"/>
            <a:r>
              <a:rPr lang="en-US" dirty="0" smtClean="0"/>
              <a:t>Adding Formulas to an Excel Table</a:t>
            </a:r>
          </a:p>
          <a:p>
            <a:endParaRPr lang="en-US" dirty="0" smtClean="0"/>
          </a:p>
        </p:txBody>
      </p:sp>
      <p:sp>
        <p:nvSpPr>
          <p:cNvPr id="8"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Creating an Excel Table</a:t>
            </a:r>
          </a:p>
        </p:txBody>
      </p:sp>
    </p:spTree>
    <p:extLst>
      <p:ext uri="{BB962C8B-B14F-4D97-AF65-F5344CB8AC3E}">
        <p14:creationId xmlns:p14="http://schemas.microsoft.com/office/powerpoint/2010/main" val="410914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762000"/>
            <a:ext cx="8534400" cy="5867400"/>
          </a:xfrm>
        </p:spPr>
        <p:txBody>
          <a:bodyPr>
            <a:normAutofit fontScale="92500" lnSpcReduction="20000"/>
          </a:bodyPr>
          <a:lstStyle/>
          <a:p>
            <a:r>
              <a:rPr lang="en-US" dirty="0"/>
              <a:t>Excel table </a:t>
            </a:r>
            <a:r>
              <a:rPr lang="en-US" dirty="0" smtClean="0"/>
              <a:t>- A </a:t>
            </a:r>
            <a:r>
              <a:rPr lang="en-US" dirty="0"/>
              <a:t>range of data that is treated as a distinct </a:t>
            </a:r>
            <a:r>
              <a:rPr lang="en-US" dirty="0" smtClean="0"/>
              <a:t>object </a:t>
            </a:r>
            <a:r>
              <a:rPr lang="en-US" dirty="0"/>
              <a:t>in a worksheet</a:t>
            </a:r>
            <a:r>
              <a:rPr lang="en-US" dirty="0" smtClean="0"/>
              <a:t>.</a:t>
            </a:r>
          </a:p>
          <a:p>
            <a:r>
              <a:rPr lang="en-US" dirty="0" smtClean="0"/>
              <a:t>An  </a:t>
            </a:r>
            <a:r>
              <a:rPr lang="en-US" dirty="0"/>
              <a:t>Excel </a:t>
            </a:r>
            <a:r>
              <a:rPr lang="en-US" dirty="0" smtClean="0"/>
              <a:t>table </a:t>
            </a:r>
            <a:r>
              <a:rPr lang="en-US" dirty="0"/>
              <a:t>makes it easier to identify, manage, and analyze </a:t>
            </a:r>
            <a:r>
              <a:rPr lang="en-US" dirty="0" smtClean="0"/>
              <a:t>the </a:t>
            </a:r>
            <a:r>
              <a:rPr lang="en-US" dirty="0"/>
              <a:t>related data</a:t>
            </a:r>
            <a:r>
              <a:rPr lang="en-US" dirty="0" smtClean="0"/>
              <a:t>.</a:t>
            </a:r>
          </a:p>
          <a:p>
            <a:r>
              <a:rPr lang="en-US" dirty="0"/>
              <a:t>In addition, the entire table is formatted using a single table style, </a:t>
            </a:r>
            <a:r>
              <a:rPr lang="en-US" dirty="0" smtClean="0"/>
              <a:t>a </a:t>
            </a:r>
            <a:r>
              <a:rPr lang="en-US" dirty="0"/>
              <a:t>preset style that </a:t>
            </a:r>
            <a:r>
              <a:rPr lang="en-US" dirty="0" smtClean="0"/>
              <a:t>speciﬁes </a:t>
            </a:r>
            <a:r>
              <a:rPr lang="en-US" dirty="0"/>
              <a:t>the formatting for an </a:t>
            </a:r>
            <a:r>
              <a:rPr lang="en-US" dirty="0" smtClean="0"/>
              <a:t>entire </a:t>
            </a:r>
            <a:r>
              <a:rPr lang="en-US" dirty="0"/>
              <a:t>table</a:t>
            </a:r>
            <a:r>
              <a:rPr lang="en-US" dirty="0" smtClean="0"/>
              <a:t>.</a:t>
            </a:r>
          </a:p>
          <a:p>
            <a:r>
              <a:rPr lang="en-US" dirty="0" smtClean="0"/>
              <a:t>Formatting an </a:t>
            </a:r>
            <a:r>
              <a:rPr lang="en-US" dirty="0"/>
              <a:t>entire table with a table style is more </a:t>
            </a:r>
            <a:r>
              <a:rPr lang="en-US" dirty="0" smtClean="0"/>
              <a:t>efficient </a:t>
            </a:r>
            <a:r>
              <a:rPr lang="en-US" dirty="0"/>
              <a:t>than </a:t>
            </a:r>
            <a:r>
              <a:rPr lang="en-US" dirty="0" smtClean="0"/>
              <a:t>formatting </a:t>
            </a:r>
            <a:r>
              <a:rPr lang="en-US" dirty="0"/>
              <a:t>individual cells in the table</a:t>
            </a:r>
            <a:r>
              <a:rPr lang="en-US" dirty="0" smtClean="0"/>
              <a:t>.</a:t>
            </a:r>
          </a:p>
          <a:p>
            <a:r>
              <a:rPr lang="en-US" dirty="0" smtClean="0"/>
              <a:t>Excel </a:t>
            </a:r>
            <a:r>
              <a:rPr lang="en-US" dirty="0"/>
              <a:t>tables can </a:t>
            </a:r>
            <a:r>
              <a:rPr lang="en-US" dirty="0" smtClean="0"/>
              <a:t>include </a:t>
            </a:r>
            <a:r>
              <a:rPr lang="en-US" dirty="0"/>
              <a:t>optional elements such </a:t>
            </a:r>
            <a:r>
              <a:rPr lang="en-US" dirty="0" smtClean="0"/>
              <a:t>as</a:t>
            </a:r>
          </a:p>
          <a:p>
            <a:pPr lvl="1"/>
            <a:r>
              <a:rPr lang="en-US" dirty="0" smtClean="0"/>
              <a:t>a </a:t>
            </a:r>
            <a:r>
              <a:rPr lang="en-US" dirty="0"/>
              <a:t>header row that </a:t>
            </a:r>
            <a:r>
              <a:rPr lang="en-US" dirty="0" smtClean="0"/>
              <a:t>contains </a:t>
            </a:r>
            <a:r>
              <a:rPr lang="en-US" dirty="0"/>
              <a:t>titles for the different columns in the  </a:t>
            </a:r>
            <a:r>
              <a:rPr lang="en-US" dirty="0" smtClean="0"/>
              <a:t>table</a:t>
            </a:r>
          </a:p>
          <a:p>
            <a:pPr lvl="1"/>
            <a:r>
              <a:rPr lang="en-US" dirty="0" smtClean="0"/>
              <a:t>a </a:t>
            </a:r>
            <a:r>
              <a:rPr lang="en-US" dirty="0"/>
              <a:t>total row that contains formulas summarizing the </a:t>
            </a:r>
            <a:r>
              <a:rPr lang="en-US" dirty="0" smtClean="0"/>
              <a:t>values </a:t>
            </a:r>
            <a:r>
              <a:rPr lang="en-US" dirty="0"/>
              <a:t>in the table’s data. </a:t>
            </a:r>
            <a:endParaRPr lang="en-US" dirty="0" smtClean="0"/>
          </a:p>
          <a:p>
            <a:r>
              <a:rPr lang="en-US" dirty="0" smtClean="0"/>
              <a:t>You </a:t>
            </a:r>
            <a:r>
              <a:rPr lang="en-US" dirty="0"/>
              <a:t>can create more than one </a:t>
            </a:r>
            <a:r>
              <a:rPr lang="en-US" dirty="0" smtClean="0"/>
              <a:t>Excel </a:t>
            </a:r>
            <a:r>
              <a:rPr lang="en-US" dirty="0"/>
              <a:t>table in a worksheet.</a:t>
            </a:r>
            <a:endParaRPr lang="en-US" dirty="0" smtClean="0"/>
          </a:p>
        </p:txBody>
      </p:sp>
      <p:sp>
        <p:nvSpPr>
          <p:cNvPr id="8"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Creating an Excel Table</a:t>
            </a:r>
          </a:p>
        </p:txBody>
      </p:sp>
    </p:spTree>
    <p:extLst>
      <p:ext uri="{BB962C8B-B14F-4D97-AF65-F5344CB8AC3E}">
        <p14:creationId xmlns:p14="http://schemas.microsoft.com/office/powerpoint/2010/main" val="271636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Creating </a:t>
            </a:r>
            <a:r>
              <a:rPr lang="en-US" dirty="0"/>
              <a:t>an Excel Table</a:t>
            </a:r>
          </a:p>
        </p:txBody>
      </p:sp>
      <p:grpSp>
        <p:nvGrpSpPr>
          <p:cNvPr id="3" name="Group 2"/>
          <p:cNvGrpSpPr/>
          <p:nvPr/>
        </p:nvGrpSpPr>
        <p:grpSpPr>
          <a:xfrm>
            <a:off x="228600" y="762000"/>
            <a:ext cx="8512521" cy="3829050"/>
            <a:chOff x="228600" y="762000"/>
            <a:chExt cx="8512521" cy="382905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78105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28600" y="762000"/>
              <a:ext cx="8512521" cy="400110"/>
            </a:xfrm>
            <a:prstGeom prst="rect">
              <a:avLst/>
            </a:prstGeom>
            <a:noFill/>
          </p:spPr>
          <p:txBody>
            <a:bodyPr wrap="square" rtlCol="0">
              <a:spAutoFit/>
            </a:bodyPr>
            <a:lstStyle/>
            <a:p>
              <a:r>
                <a:rPr lang="en-US" sz="2000" dirty="0" smtClean="0"/>
                <a:t>Start by selecting a range of cells</a:t>
              </a:r>
              <a:endParaRPr lang="en-US" sz="2000" dirty="0"/>
            </a:p>
          </p:txBody>
        </p:sp>
      </p:grpSp>
      <p:grpSp>
        <p:nvGrpSpPr>
          <p:cNvPr id="8" name="Group 7"/>
          <p:cNvGrpSpPr/>
          <p:nvPr/>
        </p:nvGrpSpPr>
        <p:grpSpPr>
          <a:xfrm>
            <a:off x="1153939" y="1291628"/>
            <a:ext cx="7609061" cy="5422900"/>
            <a:chOff x="1153939" y="1291628"/>
            <a:chExt cx="7609061" cy="5422900"/>
          </a:xfrm>
        </p:grpSpPr>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380" y="1291628"/>
              <a:ext cx="4071620"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153939" y="3341358"/>
              <a:ext cx="3330921" cy="1323439"/>
            </a:xfrm>
            <a:prstGeom prst="rect">
              <a:avLst/>
            </a:prstGeom>
            <a:noFill/>
          </p:spPr>
          <p:txBody>
            <a:bodyPr wrap="square" rtlCol="0">
              <a:spAutoFit/>
            </a:bodyPr>
            <a:lstStyle/>
            <a:p>
              <a:r>
                <a:rPr lang="en-US" sz="2000" dirty="0" smtClean="0"/>
                <a:t>Select the style for the table by clicking on the Format as table button on the Home tab</a:t>
              </a:r>
              <a:endParaRPr lang="en-US" sz="2000" dirty="0"/>
            </a:p>
          </p:txBody>
        </p:sp>
      </p:grpSp>
      <p:grpSp>
        <p:nvGrpSpPr>
          <p:cNvPr id="9" name="Group 8"/>
          <p:cNvGrpSpPr/>
          <p:nvPr/>
        </p:nvGrpSpPr>
        <p:grpSpPr>
          <a:xfrm>
            <a:off x="1948570" y="2045266"/>
            <a:ext cx="4789660" cy="2545784"/>
            <a:chOff x="1948570" y="2045266"/>
            <a:chExt cx="4789660" cy="2545784"/>
          </a:xfrm>
        </p:grpSpPr>
        <p:pic>
          <p:nvPicPr>
            <p:cNvPr id="153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510" y="2045266"/>
              <a:ext cx="33147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948570" y="4190940"/>
              <a:ext cx="4789660" cy="400110"/>
            </a:xfrm>
            <a:prstGeom prst="rect">
              <a:avLst/>
            </a:prstGeom>
            <a:noFill/>
          </p:spPr>
          <p:txBody>
            <a:bodyPr wrap="square" rtlCol="0">
              <a:spAutoFit/>
            </a:bodyPr>
            <a:lstStyle/>
            <a:p>
              <a:r>
                <a:rPr lang="en-US" sz="2000" dirty="0" smtClean="0"/>
                <a:t>The Format As Table Dialog box appears</a:t>
              </a:r>
              <a:endParaRPr lang="en-US" sz="2000" dirty="0"/>
            </a:p>
          </p:txBody>
        </p:sp>
      </p:grpSp>
      <p:grpSp>
        <p:nvGrpSpPr>
          <p:cNvPr id="12" name="Group 11"/>
          <p:cNvGrpSpPr/>
          <p:nvPr/>
        </p:nvGrpSpPr>
        <p:grpSpPr>
          <a:xfrm>
            <a:off x="100531" y="1676400"/>
            <a:ext cx="8667750" cy="3676710"/>
            <a:chOff x="100531" y="1676400"/>
            <a:chExt cx="8667750" cy="3676710"/>
          </a:xfrm>
        </p:grpSpPr>
        <p:pic>
          <p:nvPicPr>
            <p:cNvPr id="1536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31" y="1676400"/>
              <a:ext cx="8667750"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85800" y="4953000"/>
              <a:ext cx="7000591" cy="400110"/>
            </a:xfrm>
            <a:prstGeom prst="rect">
              <a:avLst/>
            </a:prstGeom>
            <a:noFill/>
          </p:spPr>
          <p:txBody>
            <a:bodyPr wrap="square" rtlCol="0">
              <a:spAutoFit/>
            </a:bodyPr>
            <a:lstStyle/>
            <a:p>
              <a:r>
                <a:rPr lang="en-US" sz="2000" dirty="0" smtClean="0"/>
                <a:t>The table Excel table will be formatted in the style selected.</a:t>
              </a:r>
              <a:endParaRPr lang="en-US" sz="2000" dirty="0"/>
            </a:p>
          </p:txBody>
        </p:sp>
      </p:grpSp>
    </p:spTree>
    <p:extLst>
      <p:ext uri="{BB962C8B-B14F-4D97-AF65-F5344CB8AC3E}">
        <p14:creationId xmlns:p14="http://schemas.microsoft.com/office/powerpoint/2010/main" val="255903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9"/>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838200"/>
            <a:ext cx="8458200" cy="4648200"/>
          </a:xfrm>
        </p:spPr>
        <p:txBody>
          <a:bodyPr/>
          <a:lstStyle/>
          <a:p>
            <a:r>
              <a:rPr lang="en-US" b="1" dirty="0" smtClean="0"/>
              <a:t>Banded rows (banded columns): </a:t>
            </a:r>
            <a:r>
              <a:rPr lang="en-US" dirty="0" smtClean="0"/>
              <a:t>formatting that displays alternate rows (or columns) in an Excel table with different fill colors.</a:t>
            </a:r>
            <a:endParaRPr lang="en-US" b="1" dirty="0" smtClean="0"/>
          </a:p>
          <a:p>
            <a:r>
              <a:rPr lang="en-US" dirty="0" smtClean="0"/>
              <a:t>Makes data easier to read, especially in large tables with many rows.</a:t>
            </a:r>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Using Banded Rows</a:t>
            </a:r>
          </a:p>
        </p:txBody>
      </p:sp>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0400"/>
            <a:ext cx="8667750"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02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762000"/>
            <a:ext cx="8229600" cy="3886200"/>
          </a:xfrm>
        </p:spPr>
        <p:txBody>
          <a:bodyPr>
            <a:normAutofit lnSpcReduction="10000"/>
          </a:bodyPr>
          <a:lstStyle/>
          <a:p>
            <a:r>
              <a:rPr lang="en-US" dirty="0" smtClean="0"/>
              <a:t>After you apply a table style, you can change whether to show or hide the header row, total row, banded rows, and banded columns in the table, as well as whether to format the first column and last column of the table.</a:t>
            </a:r>
          </a:p>
          <a:p>
            <a:r>
              <a:rPr lang="en-US" dirty="0" smtClean="0"/>
              <a:t>These options </a:t>
            </a:r>
            <a:r>
              <a:rPr lang="en-US" dirty="0"/>
              <a:t>are available in the Table Style Options </a:t>
            </a:r>
            <a:r>
              <a:rPr lang="en-US" dirty="0" smtClean="0"/>
              <a:t>group </a:t>
            </a:r>
            <a:r>
              <a:rPr lang="en-US" dirty="0"/>
              <a:t>on </a:t>
            </a:r>
            <a:r>
              <a:rPr lang="en-US" dirty="0" smtClean="0"/>
              <a:t>the </a:t>
            </a:r>
            <a:r>
              <a:rPr lang="en-US" dirty="0"/>
              <a:t>Table Tools Design tab and are the same check </a:t>
            </a:r>
            <a:r>
              <a:rPr lang="en-US" dirty="0" smtClean="0"/>
              <a:t>boxes you </a:t>
            </a:r>
            <a:r>
              <a:rPr lang="en-US" dirty="0"/>
              <a:t>saw when you created a table in Word. </a:t>
            </a:r>
            <a:endParaRPr lang="en-US" dirty="0" smtClean="0"/>
          </a:p>
          <a:p>
            <a:r>
              <a:rPr lang="en-US" dirty="0" smtClean="0"/>
              <a:t>You </a:t>
            </a:r>
            <a:r>
              <a:rPr lang="en-US" dirty="0"/>
              <a:t>can also </a:t>
            </a:r>
            <a:r>
              <a:rPr lang="en-US" dirty="0" smtClean="0"/>
              <a:t>use </a:t>
            </a:r>
            <a:r>
              <a:rPr lang="en-US" dirty="0"/>
              <a:t>cell styles and the formatting tools you have used </a:t>
            </a:r>
            <a:r>
              <a:rPr lang="en-US" dirty="0" smtClean="0"/>
              <a:t>with </a:t>
            </a:r>
            <a:r>
              <a:rPr lang="en-US" dirty="0"/>
              <a:t>individual cells and ranges to format Excel tables.</a:t>
            </a:r>
            <a:endParaRPr lang="en-US" dirty="0" smtClean="0"/>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Selecting Table Style Options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267200"/>
            <a:ext cx="3324860" cy="231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40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762000"/>
            <a:ext cx="8229600" cy="5715000"/>
          </a:xfrm>
        </p:spPr>
        <p:txBody>
          <a:bodyPr>
            <a:normAutofit/>
          </a:bodyPr>
          <a:lstStyle/>
          <a:p>
            <a:r>
              <a:rPr lang="en-US" dirty="0" smtClean="0"/>
              <a:t>When you enter a formula in one cell of an Excel table, the formula is automatically copied to all other cells in that column; this is called a calculated column.</a:t>
            </a:r>
          </a:p>
          <a:p>
            <a:r>
              <a:rPr lang="en-US" dirty="0"/>
              <a:t>You can also use cell styles and the formatting tools you have used with individual cells and ranges to format Excel tables </a:t>
            </a:r>
            <a:endParaRPr lang="en-US" dirty="0" smtClean="0"/>
          </a:p>
          <a:p>
            <a:r>
              <a:rPr lang="en-US" dirty="0" smtClean="0"/>
              <a:t>When you created a Totals row from the Table </a:t>
            </a:r>
            <a:r>
              <a:rPr lang="en-US" dirty="0"/>
              <a:t>Styles </a:t>
            </a:r>
            <a:r>
              <a:rPr lang="en-US" dirty="0" smtClean="0"/>
              <a:t>Option, you </a:t>
            </a:r>
            <a:r>
              <a:rPr lang="en-US" dirty="0"/>
              <a:t>can also quickly enter a summary </a:t>
            </a:r>
            <a:r>
              <a:rPr lang="en-US" dirty="0" smtClean="0"/>
              <a:t>function </a:t>
            </a:r>
            <a:r>
              <a:rPr lang="en-US" dirty="0"/>
              <a:t>for each column in the Total row</a:t>
            </a:r>
            <a:r>
              <a:rPr lang="en-US" dirty="0" smtClean="0"/>
              <a:t>.</a:t>
            </a:r>
          </a:p>
          <a:p>
            <a:r>
              <a:rPr lang="en-US" dirty="0" smtClean="0"/>
              <a:t>When you click on a cell in the totals row you create an arrow appears next to that cell</a:t>
            </a:r>
          </a:p>
          <a:p>
            <a:r>
              <a:rPr lang="en-US" dirty="0" smtClean="0"/>
              <a:t>If you click on that arrow a list of functions appears that you can apply to that cell. </a:t>
            </a:r>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Adding Formulas to an Excel Table</a:t>
            </a:r>
          </a:p>
        </p:txBody>
      </p:sp>
    </p:spTree>
    <p:extLst>
      <p:ext uri="{BB962C8B-B14F-4D97-AF65-F5344CB8AC3E}">
        <p14:creationId xmlns:p14="http://schemas.microsoft.com/office/powerpoint/2010/main" val="158923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Adding Formulas to an Excel Table</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0" y="933261"/>
            <a:ext cx="3086100" cy="345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914400"/>
            <a:ext cx="3378200" cy="543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03700" y="3905061"/>
            <a:ext cx="457200" cy="482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0" y="863600"/>
            <a:ext cx="3073400"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87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5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056"/>
                                        </p:tgtEl>
                                        <p:attrNameLst>
                                          <p:attrName>style.visibility</p:attrName>
                                        </p:attrNameLst>
                                      </p:cBhvr>
                                      <p:to>
                                        <p:strVal val="visible"/>
                                      </p:to>
                                    </p:set>
                                    <p:animEffect transition="in" filter="fade">
                                      <p:cBhvr>
                                        <p:cTn id="16"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685800"/>
            <a:ext cx="8229600" cy="4648200"/>
          </a:xfrm>
        </p:spPr>
        <p:txBody>
          <a:bodyPr/>
          <a:lstStyle/>
          <a:p>
            <a:r>
              <a:rPr lang="en-US" dirty="0" smtClean="0"/>
              <a:t>Topics Covered:</a:t>
            </a:r>
          </a:p>
          <a:p>
            <a:pPr lvl="1"/>
            <a:r>
              <a:rPr lang="en-US" dirty="0" smtClean="0"/>
              <a:t>Highlighting a Cell Based on Its Value</a:t>
            </a:r>
          </a:p>
          <a:p>
            <a:pPr lvl="1"/>
            <a:r>
              <a:rPr lang="en-US" dirty="0" smtClean="0"/>
              <a:t>Clearing a Conditional Formatting Rule</a:t>
            </a:r>
          </a:p>
          <a:p>
            <a:endParaRPr lang="en-US" dirty="0" smtClean="0"/>
          </a:p>
        </p:txBody>
      </p:sp>
      <p:sp>
        <p:nvSpPr>
          <p:cNvPr id="8" name="Title 1"/>
          <p:cNvSpPr txBox="1">
            <a:spLocks/>
          </p:cNvSpPr>
          <p:nvPr/>
        </p:nvSpPr>
        <p:spPr>
          <a:xfrm>
            <a:off x="228600" y="76200"/>
            <a:ext cx="8229600" cy="685800"/>
          </a:xfrm>
          <a:prstGeom prst="rect">
            <a:avLst/>
          </a:prstGeom>
        </p:spPr>
        <p:txBody>
          <a:bodyPr vert="horz" lIns="91440" tIns="45720" rIns="91440" bIns="45720" rtlCol="0" anchor="ctr">
            <a:normAutofit fontScale="825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Highlighting </a:t>
            </a:r>
            <a:r>
              <a:rPr lang="en-US" dirty="0"/>
              <a:t>Cells with Conditional Formatting</a:t>
            </a:r>
          </a:p>
        </p:txBody>
      </p:sp>
    </p:spTree>
    <p:extLst>
      <p:ext uri="{BB962C8B-B14F-4D97-AF65-F5344CB8AC3E}">
        <p14:creationId xmlns:p14="http://schemas.microsoft.com/office/powerpoint/2010/main" val="633277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229600" cy="5638800"/>
          </a:xfrm>
        </p:spPr>
        <p:txBody>
          <a:bodyPr>
            <a:normAutofit/>
          </a:bodyPr>
          <a:lstStyle/>
          <a:p>
            <a:r>
              <a:rPr lang="en-US" sz="2800" dirty="0"/>
              <a:t> A </a:t>
            </a:r>
            <a:r>
              <a:rPr lang="en-US" sz="2800" dirty="0" smtClean="0"/>
              <a:t>well </a:t>
            </a:r>
            <a:r>
              <a:rPr lang="en-US" sz="2800" dirty="0"/>
              <a:t>formatted </a:t>
            </a:r>
            <a:r>
              <a:rPr lang="en-US" sz="2800" dirty="0" smtClean="0"/>
              <a:t>workbook </a:t>
            </a:r>
            <a:r>
              <a:rPr lang="en-US" sz="2800" dirty="0"/>
              <a:t>is easier to read and establishes a sense of </a:t>
            </a:r>
            <a:r>
              <a:rPr lang="en-US" sz="2800" dirty="0" smtClean="0"/>
              <a:t>professionalism </a:t>
            </a:r>
            <a:r>
              <a:rPr lang="en-US" sz="2800" dirty="0"/>
              <a:t>with readers. </a:t>
            </a:r>
            <a:endParaRPr lang="en-US" sz="2800" dirty="0" smtClean="0"/>
          </a:p>
          <a:p>
            <a:r>
              <a:rPr lang="en-US" sz="2800" dirty="0" smtClean="0"/>
              <a:t>Do </a:t>
            </a:r>
            <a:r>
              <a:rPr lang="en-US" sz="2800" dirty="0"/>
              <a:t>the following to </a:t>
            </a:r>
            <a:r>
              <a:rPr lang="en-US" sz="2800" dirty="0" smtClean="0"/>
              <a:t>improve </a:t>
            </a:r>
            <a:r>
              <a:rPr lang="en-US" sz="2800" dirty="0"/>
              <a:t>the appearance of your workbooks</a:t>
            </a:r>
            <a:r>
              <a:rPr lang="en-US" sz="2800" dirty="0" smtClean="0"/>
              <a:t>:</a:t>
            </a:r>
          </a:p>
          <a:p>
            <a:pPr lvl="1"/>
            <a:r>
              <a:rPr lang="en-US" sz="2400" dirty="0" smtClean="0">
                <a:solidFill>
                  <a:srgbClr val="002060"/>
                </a:solidFill>
              </a:rPr>
              <a:t>Clearly </a:t>
            </a:r>
            <a:r>
              <a:rPr lang="en-US" sz="2400" dirty="0">
                <a:solidFill>
                  <a:srgbClr val="002060"/>
                </a:solidFill>
              </a:rPr>
              <a:t>identify each worksheet’s purpose</a:t>
            </a:r>
            <a:r>
              <a:rPr lang="en-US" sz="2400" dirty="0"/>
              <a:t>. You </a:t>
            </a:r>
            <a:r>
              <a:rPr lang="en-US" sz="2400" dirty="0" smtClean="0"/>
              <a:t>can </a:t>
            </a:r>
            <a:r>
              <a:rPr lang="en-US" sz="2400" dirty="0"/>
              <a:t>do this by </a:t>
            </a:r>
            <a:endParaRPr lang="en-US" sz="2400" dirty="0" smtClean="0"/>
          </a:p>
          <a:p>
            <a:pPr lvl="2"/>
            <a:r>
              <a:rPr lang="en-US" sz="2200" dirty="0" smtClean="0"/>
              <a:t>including </a:t>
            </a:r>
            <a:r>
              <a:rPr lang="en-US" sz="2200" dirty="0"/>
              <a:t>descriptive column and row </a:t>
            </a:r>
            <a:r>
              <a:rPr lang="en-US" sz="2200" dirty="0" smtClean="0"/>
              <a:t>titles </a:t>
            </a:r>
          </a:p>
          <a:p>
            <a:pPr lvl="2"/>
            <a:r>
              <a:rPr lang="en-US" sz="2200" dirty="0"/>
              <a:t>including descriptive labels to identify other important </a:t>
            </a:r>
            <a:r>
              <a:rPr lang="en-US" sz="2200" dirty="0" smtClean="0"/>
              <a:t>aspects </a:t>
            </a:r>
            <a:r>
              <a:rPr lang="en-US" sz="2200" dirty="0"/>
              <a:t>of the worksheet. </a:t>
            </a:r>
            <a:endParaRPr lang="en-US" sz="2200" dirty="0" smtClean="0"/>
          </a:p>
          <a:p>
            <a:pPr lvl="2"/>
            <a:r>
              <a:rPr lang="en-US" sz="2200" dirty="0" smtClean="0"/>
              <a:t>use </a:t>
            </a:r>
            <a:r>
              <a:rPr lang="en-US" sz="2200" dirty="0"/>
              <a:t>a descriptive sheet </a:t>
            </a:r>
            <a:r>
              <a:rPr lang="en-US" sz="2200" dirty="0" smtClean="0"/>
              <a:t>name </a:t>
            </a:r>
            <a:r>
              <a:rPr lang="en-US" sz="2200" dirty="0"/>
              <a:t>for each worksheet</a:t>
            </a:r>
            <a:r>
              <a:rPr lang="en-US" sz="2200" dirty="0" smtClean="0"/>
              <a:t>. </a:t>
            </a:r>
          </a:p>
          <a:p>
            <a:pPr lvl="1"/>
            <a:r>
              <a:rPr lang="en-US" sz="2400" dirty="0" smtClean="0">
                <a:solidFill>
                  <a:srgbClr val="002060"/>
                </a:solidFill>
              </a:rPr>
              <a:t>Don’t </a:t>
            </a:r>
            <a:r>
              <a:rPr lang="en-US" sz="2400" dirty="0">
                <a:solidFill>
                  <a:srgbClr val="002060"/>
                </a:solidFill>
              </a:rPr>
              <a:t>crowd a worksheet with too much </a:t>
            </a:r>
            <a:r>
              <a:rPr lang="en-US" sz="2400" dirty="0" smtClean="0">
                <a:solidFill>
                  <a:srgbClr val="002060"/>
                </a:solidFill>
              </a:rPr>
              <a:t>information</a:t>
            </a:r>
            <a:r>
              <a:rPr lang="en-US" sz="2400" dirty="0">
                <a:solidFill>
                  <a:srgbClr val="002060"/>
                </a:solidFill>
              </a:rPr>
              <a:t>. </a:t>
            </a:r>
            <a:r>
              <a:rPr lang="en-US" sz="2400" dirty="0"/>
              <a:t>Each worksheet should deal with only one or </a:t>
            </a:r>
            <a:r>
              <a:rPr lang="en-US" sz="2400" dirty="0" smtClean="0"/>
              <a:t>two </a:t>
            </a:r>
            <a:r>
              <a:rPr lang="en-US" sz="2400" dirty="0"/>
              <a:t>topics.</a:t>
            </a:r>
          </a:p>
        </p:txBody>
      </p:sp>
      <p:sp>
        <p:nvSpPr>
          <p:cNvPr id="6"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Formatting</a:t>
            </a:r>
            <a:endParaRPr lang="en-US" dirty="0"/>
          </a:p>
        </p:txBody>
      </p:sp>
    </p:spTree>
    <p:extLst>
      <p:ext uri="{BB962C8B-B14F-4D97-AF65-F5344CB8AC3E}">
        <p14:creationId xmlns:p14="http://schemas.microsoft.com/office/powerpoint/2010/main" val="222672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685800"/>
            <a:ext cx="8229600" cy="5791200"/>
          </a:xfrm>
        </p:spPr>
        <p:txBody>
          <a:bodyPr>
            <a:normAutofit/>
          </a:bodyPr>
          <a:lstStyle/>
          <a:p>
            <a:r>
              <a:rPr lang="en-US" dirty="0"/>
              <a:t>Conditional formatting applies formatting only when </a:t>
            </a:r>
            <a:r>
              <a:rPr lang="en-US" dirty="0" smtClean="0"/>
              <a:t>a </a:t>
            </a:r>
            <a:r>
              <a:rPr lang="en-US" dirty="0"/>
              <a:t>cell’s value meets a </a:t>
            </a:r>
            <a:r>
              <a:rPr lang="en-US" dirty="0" smtClean="0"/>
              <a:t>specified </a:t>
            </a:r>
            <a:r>
              <a:rPr lang="en-US" dirty="0"/>
              <a:t>condition. This is </a:t>
            </a:r>
            <a:r>
              <a:rPr lang="en-US" dirty="0" smtClean="0"/>
              <a:t>often </a:t>
            </a:r>
            <a:r>
              <a:rPr lang="en-US" dirty="0"/>
              <a:t>used to help analyze data</a:t>
            </a:r>
            <a:r>
              <a:rPr lang="en-US" dirty="0" smtClean="0"/>
              <a:t>.</a:t>
            </a:r>
          </a:p>
          <a:p>
            <a:r>
              <a:rPr lang="en-US" dirty="0"/>
              <a:t>With conditional formatting, the format applied </a:t>
            </a:r>
            <a:r>
              <a:rPr lang="en-US" dirty="0" smtClean="0"/>
              <a:t>to a </a:t>
            </a:r>
            <a:r>
              <a:rPr lang="en-US" dirty="0"/>
              <a:t>cell depends upon the value or content of the cell</a:t>
            </a:r>
            <a:r>
              <a:rPr lang="en-US" dirty="0" smtClean="0"/>
              <a:t>.</a:t>
            </a:r>
          </a:p>
          <a:p>
            <a:r>
              <a:rPr lang="en-US" dirty="0" smtClean="0"/>
              <a:t>Conditional formatting </a:t>
            </a:r>
            <a:r>
              <a:rPr lang="en-US" dirty="0"/>
              <a:t>is dynamic—if the cell’s value changes, the </a:t>
            </a:r>
            <a:r>
              <a:rPr lang="en-US" dirty="0" smtClean="0"/>
              <a:t>cell’s </a:t>
            </a:r>
            <a:r>
              <a:rPr lang="en-US" dirty="0"/>
              <a:t>format also changes as needed. </a:t>
            </a:r>
            <a:endParaRPr lang="en-US" dirty="0" smtClean="0"/>
          </a:p>
        </p:txBody>
      </p:sp>
      <p:sp>
        <p:nvSpPr>
          <p:cNvPr id="8"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Conditional </a:t>
            </a:r>
            <a:r>
              <a:rPr lang="en-US" dirty="0"/>
              <a:t>Formatting</a:t>
            </a:r>
          </a:p>
        </p:txBody>
      </p:sp>
    </p:spTree>
    <p:extLst>
      <p:ext uri="{BB962C8B-B14F-4D97-AF65-F5344CB8AC3E}">
        <p14:creationId xmlns:p14="http://schemas.microsoft.com/office/powerpoint/2010/main" val="299653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685800"/>
            <a:ext cx="8229600" cy="5791200"/>
          </a:xfrm>
        </p:spPr>
        <p:txBody>
          <a:bodyPr>
            <a:normAutofit/>
          </a:bodyPr>
          <a:lstStyle/>
          <a:p>
            <a:r>
              <a:rPr lang="en-US" dirty="0"/>
              <a:t>Each time you apply a conditional format, you are </a:t>
            </a:r>
            <a:r>
              <a:rPr lang="en-US" dirty="0" smtClean="0"/>
              <a:t>creating </a:t>
            </a:r>
            <a:r>
              <a:rPr lang="en-US" dirty="0"/>
              <a:t>a conditional formatting rule. </a:t>
            </a:r>
            <a:endParaRPr lang="en-US" dirty="0" smtClean="0"/>
          </a:p>
          <a:p>
            <a:r>
              <a:rPr lang="en-US" dirty="0" smtClean="0"/>
              <a:t>A </a:t>
            </a:r>
            <a:r>
              <a:rPr lang="en-US" dirty="0"/>
              <a:t>rule </a:t>
            </a:r>
            <a:r>
              <a:rPr lang="en-US" dirty="0" smtClean="0"/>
              <a:t>specifies </a:t>
            </a:r>
          </a:p>
          <a:p>
            <a:pPr lvl="1"/>
            <a:r>
              <a:rPr lang="en-US" dirty="0" smtClean="0"/>
              <a:t>the </a:t>
            </a:r>
            <a:r>
              <a:rPr lang="en-US" dirty="0"/>
              <a:t>type of condition (such as formatting cells greater </a:t>
            </a:r>
            <a:r>
              <a:rPr lang="en-US" dirty="0" smtClean="0"/>
              <a:t>than </a:t>
            </a:r>
            <a:r>
              <a:rPr lang="en-US" dirty="0"/>
              <a:t>a </a:t>
            </a:r>
            <a:r>
              <a:rPr lang="en-US" dirty="0" smtClean="0"/>
              <a:t>specified </a:t>
            </a:r>
            <a:r>
              <a:rPr lang="en-US" dirty="0"/>
              <a:t>value), </a:t>
            </a:r>
            <a:endParaRPr lang="en-US" dirty="0" smtClean="0"/>
          </a:p>
          <a:p>
            <a:pPr lvl="1"/>
            <a:r>
              <a:rPr lang="en-US" dirty="0" smtClean="0"/>
              <a:t>the </a:t>
            </a:r>
            <a:r>
              <a:rPr lang="en-US" dirty="0"/>
              <a:t>type of formatting when that </a:t>
            </a:r>
            <a:r>
              <a:rPr lang="en-US" dirty="0" smtClean="0"/>
              <a:t>condition </a:t>
            </a:r>
            <a:r>
              <a:rPr lang="en-US" dirty="0"/>
              <a:t>occurs (such as light red </a:t>
            </a:r>
            <a:r>
              <a:rPr lang="en-US" dirty="0" smtClean="0"/>
              <a:t>fill </a:t>
            </a:r>
            <a:r>
              <a:rPr lang="en-US" dirty="0"/>
              <a:t>with dark </a:t>
            </a:r>
            <a:r>
              <a:rPr lang="en-US" dirty="0" smtClean="0"/>
              <a:t>red (text)</a:t>
            </a:r>
          </a:p>
          <a:p>
            <a:pPr lvl="1"/>
            <a:r>
              <a:rPr lang="en-US" dirty="0" smtClean="0"/>
              <a:t>the </a:t>
            </a:r>
            <a:r>
              <a:rPr lang="en-US" dirty="0"/>
              <a:t>cell or range to which the formatting is </a:t>
            </a:r>
            <a:r>
              <a:rPr lang="en-US" dirty="0" smtClean="0"/>
              <a:t>applied</a:t>
            </a:r>
            <a:r>
              <a:rPr lang="en-US" dirty="0"/>
              <a:t>. </a:t>
            </a:r>
            <a:endParaRPr lang="en-US" dirty="0" smtClean="0"/>
          </a:p>
          <a:p>
            <a:r>
              <a:rPr lang="en-US" dirty="0" smtClean="0"/>
              <a:t>You </a:t>
            </a:r>
            <a:r>
              <a:rPr lang="en-US" dirty="0"/>
              <a:t>can see all of the conditional formatting </a:t>
            </a:r>
            <a:r>
              <a:rPr lang="en-US" dirty="0" smtClean="0"/>
              <a:t>rules </a:t>
            </a:r>
            <a:r>
              <a:rPr lang="en-US" dirty="0"/>
              <a:t>used in the workbook in the Conditional </a:t>
            </a:r>
            <a:r>
              <a:rPr lang="en-US" dirty="0" smtClean="0"/>
              <a:t>Formatting </a:t>
            </a:r>
            <a:r>
              <a:rPr lang="en-US" dirty="0"/>
              <a:t>Rules Manager dialog box.</a:t>
            </a:r>
            <a:endParaRPr lang="en-US" dirty="0" smtClean="0"/>
          </a:p>
        </p:txBody>
      </p:sp>
      <p:sp>
        <p:nvSpPr>
          <p:cNvPr id="8"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Conditional Formatting Rules</a:t>
            </a:r>
            <a:endParaRPr lang="en-US" dirty="0"/>
          </a:p>
        </p:txBody>
      </p:sp>
    </p:spTree>
    <p:extLst>
      <p:ext uri="{BB962C8B-B14F-4D97-AF65-F5344CB8AC3E}">
        <p14:creationId xmlns:p14="http://schemas.microsoft.com/office/powerpoint/2010/main" val="67532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685800"/>
            <a:ext cx="8229600" cy="5867400"/>
          </a:xfrm>
        </p:spPr>
        <p:txBody>
          <a:bodyPr>
            <a:normAutofit/>
          </a:bodyPr>
          <a:lstStyle/>
          <a:p>
            <a:r>
              <a:rPr lang="en-US" dirty="0" smtClean="0"/>
              <a:t>Cell highlighting changes a cell’s font color or background fill color or both based on the cell’s value.</a:t>
            </a:r>
          </a:p>
          <a:p>
            <a:r>
              <a:rPr lang="en-US" dirty="0" smtClean="0"/>
              <a:t>Page 483 in the book has a list of the Highlight rules. </a:t>
            </a:r>
          </a:p>
          <a:p>
            <a:r>
              <a:rPr lang="en-US" dirty="0"/>
              <a:t>To highlight cells with conditional </a:t>
            </a:r>
            <a:r>
              <a:rPr lang="en-US" dirty="0" smtClean="0"/>
              <a:t>formatting:</a:t>
            </a:r>
          </a:p>
          <a:p>
            <a:pPr lvl="1"/>
            <a:r>
              <a:rPr lang="en-US" dirty="0" smtClean="0"/>
              <a:t>first </a:t>
            </a:r>
            <a:r>
              <a:rPr lang="en-US" dirty="0"/>
              <a:t>select the range that you want to highlight. </a:t>
            </a:r>
            <a:endParaRPr lang="en-US" dirty="0" smtClean="0"/>
          </a:p>
          <a:p>
            <a:pPr lvl="1"/>
            <a:r>
              <a:rPr lang="en-US" dirty="0" smtClean="0"/>
              <a:t>click the </a:t>
            </a:r>
            <a:r>
              <a:rPr lang="en-US" dirty="0"/>
              <a:t>Conditional Formatting button in the Styles </a:t>
            </a:r>
            <a:r>
              <a:rPr lang="en-US" dirty="0" smtClean="0"/>
              <a:t>group </a:t>
            </a:r>
            <a:r>
              <a:rPr lang="en-US" dirty="0"/>
              <a:t>on the Home </a:t>
            </a:r>
            <a:r>
              <a:rPr lang="en-US" dirty="0" smtClean="0"/>
              <a:t>tab</a:t>
            </a:r>
          </a:p>
          <a:p>
            <a:pPr lvl="1"/>
            <a:r>
              <a:rPr lang="en-US" dirty="0" smtClean="0"/>
              <a:t>point </a:t>
            </a:r>
            <a:r>
              <a:rPr lang="en-US" dirty="0"/>
              <a:t>to Highlight Cells </a:t>
            </a:r>
            <a:r>
              <a:rPr lang="en-US" dirty="0" smtClean="0"/>
              <a:t>Rules </a:t>
            </a:r>
            <a:r>
              <a:rPr lang="en-US" dirty="0"/>
              <a:t>or Top/Bottom </a:t>
            </a:r>
            <a:r>
              <a:rPr lang="en-US" dirty="0" smtClean="0"/>
              <a:t>Rules</a:t>
            </a:r>
          </a:p>
          <a:p>
            <a:pPr lvl="1"/>
            <a:r>
              <a:rPr lang="en-US" dirty="0" smtClean="0"/>
              <a:t>click </a:t>
            </a:r>
            <a:r>
              <a:rPr lang="en-US" dirty="0"/>
              <a:t>the type </a:t>
            </a:r>
            <a:r>
              <a:rPr lang="en-US" dirty="0" smtClean="0"/>
              <a:t>of </a:t>
            </a:r>
            <a:r>
              <a:rPr lang="en-US" dirty="0"/>
              <a:t>condition you want to create for the rule. </a:t>
            </a:r>
            <a:endParaRPr lang="en-US" dirty="0" smtClean="0"/>
          </a:p>
          <a:p>
            <a:r>
              <a:rPr lang="en-US" dirty="0" smtClean="0"/>
              <a:t>A </a:t>
            </a:r>
            <a:r>
              <a:rPr lang="en-US" dirty="0"/>
              <a:t>dialog </a:t>
            </a:r>
            <a:r>
              <a:rPr lang="en-US" dirty="0" smtClean="0"/>
              <a:t>box </a:t>
            </a:r>
            <a:r>
              <a:rPr lang="en-US" dirty="0"/>
              <a:t>opens so you can specify the formatting to use </a:t>
            </a:r>
            <a:r>
              <a:rPr lang="en-US" dirty="0" smtClean="0"/>
              <a:t>for </a:t>
            </a:r>
            <a:r>
              <a:rPr lang="en-US" dirty="0"/>
              <a:t>that condition.</a:t>
            </a:r>
            <a:endParaRPr lang="en-US" dirty="0" smtClean="0"/>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Highlighting a Cell Based on Its Value</a:t>
            </a:r>
          </a:p>
        </p:txBody>
      </p:sp>
    </p:spTree>
    <p:extLst>
      <p:ext uri="{BB962C8B-B14F-4D97-AF65-F5344CB8AC3E}">
        <p14:creationId xmlns:p14="http://schemas.microsoft.com/office/powerpoint/2010/main" val="281435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Highlighting a Cell Based on Its Value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990599"/>
            <a:ext cx="2489200"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48047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685800"/>
            <a:ext cx="8229600" cy="5943600"/>
          </a:xfrm>
        </p:spPr>
        <p:txBody>
          <a:bodyPr>
            <a:normAutofit/>
          </a:bodyPr>
          <a:lstStyle/>
          <a:p>
            <a:r>
              <a:rPr lang="en-US" dirty="0"/>
              <a:t>Conditional formatting is an excellent way to </a:t>
            </a:r>
            <a:r>
              <a:rPr lang="en-US" dirty="0" smtClean="0"/>
              <a:t>highlight </a:t>
            </a:r>
            <a:r>
              <a:rPr lang="en-US" dirty="0"/>
              <a:t>important trends and data values to clients and </a:t>
            </a:r>
            <a:r>
              <a:rPr lang="en-US" dirty="0" smtClean="0"/>
              <a:t>colleagues</a:t>
            </a:r>
            <a:r>
              <a:rPr lang="en-US" dirty="0"/>
              <a:t>. However, it should be used judiciously</a:t>
            </a:r>
            <a:r>
              <a:rPr lang="en-US" dirty="0" smtClean="0"/>
              <a:t>.</a:t>
            </a:r>
          </a:p>
          <a:p>
            <a:pPr lvl="1"/>
            <a:r>
              <a:rPr lang="en-US" dirty="0" smtClean="0"/>
              <a:t>Document </a:t>
            </a:r>
            <a:r>
              <a:rPr lang="en-US" dirty="0"/>
              <a:t>the conditional formats you use. If </a:t>
            </a:r>
            <a:r>
              <a:rPr lang="en-US" dirty="0" smtClean="0"/>
              <a:t>a </a:t>
            </a:r>
            <a:r>
              <a:rPr lang="en-US" dirty="0"/>
              <a:t>bold, green font means that a sales number is in </a:t>
            </a:r>
            <a:r>
              <a:rPr lang="en-US" dirty="0" smtClean="0"/>
              <a:t>the </a:t>
            </a:r>
            <a:r>
              <a:rPr lang="en-US" dirty="0"/>
              <a:t>top </a:t>
            </a:r>
            <a:r>
              <a:rPr lang="en-US" dirty="0" smtClean="0"/>
              <a:t>10 </a:t>
            </a:r>
            <a:r>
              <a:rPr lang="en-US" dirty="0"/>
              <a:t>percent of all sales, include that </a:t>
            </a:r>
            <a:r>
              <a:rPr lang="en-US" dirty="0" smtClean="0"/>
              <a:t>information </a:t>
            </a:r>
            <a:r>
              <a:rPr lang="en-US" dirty="0"/>
              <a:t>in a legend in the worksheet. The legend </a:t>
            </a:r>
            <a:r>
              <a:rPr lang="en-US" dirty="0" smtClean="0"/>
              <a:t>should </a:t>
            </a:r>
            <a:r>
              <a:rPr lang="en-US" dirty="0"/>
              <a:t>identify each color used in the worksheet </a:t>
            </a:r>
            <a:r>
              <a:rPr lang="en-US" dirty="0" smtClean="0"/>
              <a:t>and </a:t>
            </a:r>
            <a:r>
              <a:rPr lang="en-US" dirty="0"/>
              <a:t>what it means, so others know why certain </a:t>
            </a:r>
            <a:r>
              <a:rPr lang="en-US" dirty="0" smtClean="0"/>
              <a:t>cells </a:t>
            </a:r>
            <a:r>
              <a:rPr lang="en-US" dirty="0"/>
              <a:t>are highlighted</a:t>
            </a:r>
            <a:r>
              <a:rPr lang="en-US" dirty="0" smtClean="0"/>
              <a:t>.</a:t>
            </a:r>
          </a:p>
          <a:p>
            <a:pPr lvl="1"/>
            <a:r>
              <a:rPr lang="en-US" dirty="0" smtClean="0"/>
              <a:t>Don’t </a:t>
            </a:r>
            <a:r>
              <a:rPr lang="en-US" dirty="0"/>
              <a:t>clutter data with too much </a:t>
            </a:r>
            <a:r>
              <a:rPr lang="en-US" dirty="0" smtClean="0"/>
              <a:t>highlighting</a:t>
            </a:r>
            <a:r>
              <a:rPr lang="en-US" dirty="0"/>
              <a:t>. Limit highlighting rules to one or two per data </a:t>
            </a:r>
            <a:r>
              <a:rPr lang="en-US" dirty="0" smtClean="0"/>
              <a:t>set.</a:t>
            </a:r>
          </a:p>
          <a:p>
            <a:pPr lvl="1"/>
            <a:r>
              <a:rPr lang="en-US" dirty="0" smtClean="0"/>
              <a:t>Use </a:t>
            </a:r>
            <a:r>
              <a:rPr lang="en-US" dirty="0"/>
              <a:t>color sparingly in worksheets with </a:t>
            </a:r>
            <a:r>
              <a:rPr lang="en-US" dirty="0" smtClean="0"/>
              <a:t>highlights</a:t>
            </a:r>
            <a:r>
              <a:rPr lang="en-US" dirty="0"/>
              <a:t>. It is </a:t>
            </a:r>
            <a:r>
              <a:rPr lang="en-US" dirty="0" smtClean="0"/>
              <a:t>difficult </a:t>
            </a:r>
            <a:r>
              <a:rPr lang="en-US" dirty="0"/>
              <a:t>to tell a highlight color from a </a:t>
            </a:r>
            <a:r>
              <a:rPr lang="en-US" dirty="0" smtClean="0"/>
              <a:t>regular </a:t>
            </a:r>
            <a:r>
              <a:rPr lang="en-US" dirty="0"/>
              <a:t>f </a:t>
            </a:r>
            <a:r>
              <a:rPr lang="en-US" dirty="0" err="1"/>
              <a:t>ll</a:t>
            </a:r>
            <a:r>
              <a:rPr lang="en-US" dirty="0"/>
              <a:t> color, especially when </a:t>
            </a:r>
            <a:r>
              <a:rPr lang="en-US" dirty="0" smtClean="0"/>
              <a:t>fill colors </a:t>
            </a:r>
            <a:r>
              <a:rPr lang="en-US" dirty="0"/>
              <a:t>are used in every cell</a:t>
            </a:r>
            <a:r>
              <a:rPr lang="en-US" dirty="0" smtClean="0"/>
              <a:t>.</a:t>
            </a:r>
          </a:p>
          <a:p>
            <a:pPr lvl="1"/>
            <a:r>
              <a:rPr lang="en-US" dirty="0"/>
              <a:t>Consider alternatives to </a:t>
            </a:r>
            <a:r>
              <a:rPr lang="en-US" dirty="0" smtClean="0"/>
              <a:t>conditional formats</a:t>
            </a:r>
            <a:r>
              <a:rPr lang="en-US" dirty="0"/>
              <a:t>. If you want to highlight the top </a:t>
            </a:r>
            <a:r>
              <a:rPr lang="en-US" dirty="0" smtClean="0"/>
              <a:t>10 </a:t>
            </a:r>
            <a:r>
              <a:rPr lang="en-US" dirty="0"/>
              <a:t>sales regions, it might be more </a:t>
            </a:r>
            <a:r>
              <a:rPr lang="en-US" dirty="0" smtClean="0"/>
              <a:t>effective </a:t>
            </a:r>
            <a:r>
              <a:rPr lang="en-US" dirty="0"/>
              <a:t>to simply sort the data with the </a:t>
            </a:r>
            <a:r>
              <a:rPr lang="en-US" dirty="0" smtClean="0"/>
              <a:t>bestselling </a:t>
            </a:r>
            <a:r>
              <a:rPr lang="en-US" dirty="0"/>
              <a:t>regions at the top of the list.</a:t>
            </a:r>
            <a:endParaRPr lang="en-US" dirty="0" smtClean="0"/>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Using Conditional Formatting Effectively</a:t>
            </a:r>
          </a:p>
        </p:txBody>
      </p:sp>
    </p:spTree>
    <p:extLst>
      <p:ext uri="{BB962C8B-B14F-4D97-AF65-F5344CB8AC3E}">
        <p14:creationId xmlns:p14="http://schemas.microsoft.com/office/powerpoint/2010/main" val="95286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685800"/>
            <a:ext cx="8229600" cy="4876800"/>
          </a:xfrm>
        </p:spPr>
        <p:txBody>
          <a:bodyPr/>
          <a:lstStyle/>
          <a:p>
            <a:r>
              <a:rPr lang="en-US" dirty="0" smtClean="0"/>
              <a:t>If you no longer want to highlight cells using the conditional formatting, you can remove, or clear, the current highlighting rule. </a:t>
            </a:r>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Clearing a Conditional Formatting Rule</a:t>
            </a:r>
          </a:p>
        </p:txBody>
      </p:sp>
    </p:spTree>
    <p:extLst>
      <p:ext uri="{BB962C8B-B14F-4D97-AF65-F5344CB8AC3E}">
        <p14:creationId xmlns:p14="http://schemas.microsoft.com/office/powerpoint/2010/main" val="8717764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762000"/>
            <a:ext cx="8534400" cy="4800600"/>
          </a:xfrm>
        </p:spPr>
        <p:txBody>
          <a:bodyPr>
            <a:normAutofit/>
          </a:bodyPr>
          <a:lstStyle/>
          <a:p>
            <a:r>
              <a:rPr lang="en-US" dirty="0" smtClean="0"/>
              <a:t>One way to manage the contents of a large worksheet is to selectively hide (and later unhide) rows and columns containing extraneous</a:t>
            </a:r>
            <a:br>
              <a:rPr lang="en-US" dirty="0" smtClean="0"/>
            </a:br>
            <a:r>
              <a:rPr lang="en-US" dirty="0" smtClean="0"/>
              <a:t>information. </a:t>
            </a:r>
          </a:p>
          <a:p>
            <a:r>
              <a:rPr lang="en-US" dirty="0" smtClean="0"/>
              <a:t>This </a:t>
            </a:r>
            <a:r>
              <a:rPr lang="en-US" dirty="0"/>
              <a:t>allows you </a:t>
            </a:r>
            <a:r>
              <a:rPr lang="en-US" dirty="0" smtClean="0"/>
              <a:t>to </a:t>
            </a:r>
            <a:r>
              <a:rPr lang="en-US" dirty="0"/>
              <a:t>focus your attention on only a select </a:t>
            </a:r>
            <a:r>
              <a:rPr lang="en-US" dirty="0" smtClean="0"/>
              <a:t>few </a:t>
            </a:r>
            <a:r>
              <a:rPr lang="en-US" dirty="0"/>
              <a:t>data points</a:t>
            </a:r>
            <a:r>
              <a:rPr lang="en-US" dirty="0" smtClean="0"/>
              <a:t>.</a:t>
            </a:r>
          </a:p>
          <a:p>
            <a:r>
              <a:rPr lang="en-US" dirty="0" smtClean="0"/>
              <a:t>Hiding a </a:t>
            </a:r>
            <a:r>
              <a:rPr lang="en-US" dirty="0"/>
              <a:t>row or column does not affect the other formulas in </a:t>
            </a:r>
            <a:r>
              <a:rPr lang="en-US" dirty="0" smtClean="0"/>
              <a:t>the workbook</a:t>
            </a:r>
            <a:r>
              <a:rPr lang="en-US" dirty="0"/>
              <a:t>. Formulas still show the correct value even if </a:t>
            </a:r>
            <a:r>
              <a:rPr lang="en-US" dirty="0" smtClean="0"/>
              <a:t>they </a:t>
            </a:r>
            <a:r>
              <a:rPr lang="en-US" dirty="0"/>
              <a:t>reference a cell in a hidden row or column.</a:t>
            </a:r>
            <a:endParaRPr lang="en-US" dirty="0" smtClean="0"/>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Hiding </a:t>
            </a:r>
            <a:r>
              <a:rPr lang="en-US" dirty="0"/>
              <a:t>Worksheet Data</a:t>
            </a:r>
          </a:p>
        </p:txBody>
      </p:sp>
    </p:spTree>
    <p:extLst>
      <p:ext uri="{BB962C8B-B14F-4D97-AF65-F5344CB8AC3E}">
        <p14:creationId xmlns:p14="http://schemas.microsoft.com/office/powerpoint/2010/main" val="68561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685800"/>
            <a:ext cx="8229600" cy="4648200"/>
          </a:xfrm>
        </p:spPr>
        <p:txBody>
          <a:bodyPr/>
          <a:lstStyle/>
          <a:p>
            <a:r>
              <a:rPr lang="en-US" dirty="0" smtClean="0"/>
              <a:t>Topics Covered:</a:t>
            </a:r>
          </a:p>
          <a:p>
            <a:pPr lvl="1"/>
            <a:r>
              <a:rPr lang="en-US" dirty="0" smtClean="0"/>
              <a:t>Setting the Print Area</a:t>
            </a:r>
          </a:p>
          <a:p>
            <a:pPr lvl="1"/>
            <a:r>
              <a:rPr lang="en-US" dirty="0" smtClean="0"/>
              <a:t>Inserting and Removing Page Breaks</a:t>
            </a:r>
          </a:p>
          <a:p>
            <a:pPr lvl="1"/>
            <a:r>
              <a:rPr lang="en-US" dirty="0" smtClean="0"/>
              <a:t>Adding Print Titles</a:t>
            </a:r>
          </a:p>
          <a:p>
            <a:pPr lvl="1"/>
            <a:r>
              <a:rPr lang="en-US" dirty="0" smtClean="0"/>
              <a:t>Creating Headers and Footers</a:t>
            </a:r>
          </a:p>
          <a:p>
            <a:pPr lvl="1"/>
            <a:r>
              <a:rPr lang="en-US" dirty="0" smtClean="0"/>
              <a:t>Setting the Page Margins</a:t>
            </a:r>
          </a:p>
          <a:p>
            <a:pPr lvl="1"/>
            <a:r>
              <a:rPr lang="en-US" dirty="0" smtClean="0"/>
              <a:t>Centering Content on a Page</a:t>
            </a:r>
          </a:p>
          <a:p>
            <a:endParaRPr lang="en-US" dirty="0" smtClean="0"/>
          </a:p>
        </p:txBody>
      </p:sp>
      <p:sp>
        <p:nvSpPr>
          <p:cNvPr id="8"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Formatting </a:t>
            </a:r>
            <a:r>
              <a:rPr lang="en-US" dirty="0"/>
              <a:t>a Worksheet for Printing</a:t>
            </a:r>
          </a:p>
        </p:txBody>
      </p:sp>
    </p:spTree>
    <p:extLst>
      <p:ext uri="{BB962C8B-B14F-4D97-AF65-F5344CB8AC3E}">
        <p14:creationId xmlns:p14="http://schemas.microsoft.com/office/powerpoint/2010/main" val="35415253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685800"/>
            <a:ext cx="8534400" cy="3886200"/>
          </a:xfrm>
        </p:spPr>
        <p:txBody>
          <a:bodyPr/>
          <a:lstStyle/>
          <a:p>
            <a:r>
              <a:rPr lang="en-US" dirty="0" smtClean="0"/>
              <a:t>The region that is sent to the printer from the active sheet is known as the </a:t>
            </a:r>
            <a:r>
              <a:rPr lang="en-US" b="1" dirty="0" smtClean="0"/>
              <a:t>print area</a:t>
            </a:r>
            <a:r>
              <a:rPr lang="en-US" dirty="0" smtClean="0"/>
              <a:t>. </a:t>
            </a:r>
          </a:p>
          <a:p>
            <a:r>
              <a:rPr lang="en-US" dirty="0" smtClean="0"/>
              <a:t>The easiest way to set the print area is on the Page Layout tab in Page Setup  group</a:t>
            </a:r>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Setting the Print Area</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29000"/>
            <a:ext cx="45624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30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762000"/>
            <a:ext cx="8534400" cy="4800600"/>
          </a:xfrm>
        </p:spPr>
        <p:txBody>
          <a:bodyPr>
            <a:normAutofit/>
          </a:bodyPr>
          <a:lstStyle/>
          <a:p>
            <a:r>
              <a:rPr lang="en-US" dirty="0" smtClean="0"/>
              <a:t>Often the contents of a worksheet do not fit onto a single page. </a:t>
            </a:r>
          </a:p>
          <a:p>
            <a:r>
              <a:rPr lang="en-US" b="1" dirty="0" smtClean="0"/>
              <a:t>Automatic page break: </a:t>
            </a:r>
            <a:r>
              <a:rPr lang="en-US" dirty="0" smtClean="0"/>
              <a:t>Excel inserts when no more content will fit on the page.</a:t>
            </a:r>
          </a:p>
          <a:p>
            <a:r>
              <a:rPr lang="en-US" b="1" dirty="0" smtClean="0"/>
              <a:t>Manual page break:</a:t>
            </a:r>
            <a:r>
              <a:rPr lang="en-US" dirty="0" smtClean="0"/>
              <a:t> you insert to specify where a page break occurs.</a:t>
            </a:r>
          </a:p>
          <a:p>
            <a:r>
              <a:rPr lang="en-US" dirty="0"/>
              <a:t>Tip: To remove a </a:t>
            </a:r>
            <a:r>
              <a:rPr lang="en-US" dirty="0" smtClean="0"/>
              <a:t>manual </a:t>
            </a:r>
            <a:r>
              <a:rPr lang="en-US" dirty="0"/>
              <a:t>page break, </a:t>
            </a:r>
            <a:r>
              <a:rPr lang="en-US" dirty="0" smtClean="0"/>
              <a:t>click </a:t>
            </a:r>
            <a:r>
              <a:rPr lang="en-US" dirty="0"/>
              <a:t>the cell </a:t>
            </a:r>
            <a:r>
              <a:rPr lang="en-US" dirty="0" smtClean="0"/>
              <a:t>below or </a:t>
            </a:r>
            <a:r>
              <a:rPr lang="en-US" dirty="0"/>
              <a:t>to the right of the </a:t>
            </a:r>
            <a:r>
              <a:rPr lang="en-US" dirty="0" smtClean="0"/>
              <a:t>page </a:t>
            </a:r>
            <a:r>
              <a:rPr lang="en-US" dirty="0"/>
              <a:t>break, click the </a:t>
            </a:r>
            <a:r>
              <a:rPr lang="en-US" dirty="0" smtClean="0"/>
              <a:t>Breaks </a:t>
            </a:r>
            <a:r>
              <a:rPr lang="en-US" dirty="0"/>
              <a:t>button, and </a:t>
            </a:r>
            <a:r>
              <a:rPr lang="en-US" dirty="0" smtClean="0"/>
              <a:t>then </a:t>
            </a:r>
            <a:r>
              <a:rPr lang="en-US" dirty="0"/>
              <a:t>click Remove </a:t>
            </a:r>
            <a:r>
              <a:rPr lang="en-US" dirty="0" smtClean="0"/>
              <a:t>Page </a:t>
            </a:r>
            <a:r>
              <a:rPr lang="en-US" dirty="0"/>
              <a:t>Break.</a:t>
            </a:r>
            <a:endParaRPr lang="en-US" dirty="0" smtClean="0"/>
          </a:p>
          <a:p>
            <a:endParaRPr lang="en-US" b="1" dirty="0" smtClean="0"/>
          </a:p>
        </p:txBody>
      </p:sp>
      <p:sp>
        <p:nvSpPr>
          <p:cNvPr id="9"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Inserting and Removing Page Breaks</a:t>
            </a:r>
          </a:p>
        </p:txBody>
      </p:sp>
    </p:spTree>
    <p:extLst>
      <p:ext uri="{BB962C8B-B14F-4D97-AF65-F5344CB8AC3E}">
        <p14:creationId xmlns:p14="http://schemas.microsoft.com/office/powerpoint/2010/main" val="9533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229600" cy="5638800"/>
          </a:xfrm>
        </p:spPr>
        <p:txBody>
          <a:bodyPr>
            <a:normAutofit/>
          </a:bodyPr>
          <a:lstStyle/>
          <a:p>
            <a:r>
              <a:rPr lang="en-US" sz="2800" dirty="0" smtClean="0"/>
              <a:t>Do </a:t>
            </a:r>
            <a:r>
              <a:rPr lang="en-US" sz="2800" dirty="0"/>
              <a:t>the following to </a:t>
            </a:r>
            <a:r>
              <a:rPr lang="en-US" sz="2800" dirty="0" smtClean="0"/>
              <a:t>improve </a:t>
            </a:r>
            <a:r>
              <a:rPr lang="en-US" sz="2800" dirty="0"/>
              <a:t>the appearance of your workbooks</a:t>
            </a:r>
            <a:r>
              <a:rPr lang="en-US" sz="2800" dirty="0" smtClean="0"/>
              <a:t>:</a:t>
            </a:r>
          </a:p>
          <a:p>
            <a:pPr lvl="1"/>
            <a:r>
              <a:rPr lang="en-US" sz="2400" dirty="0" smtClean="0">
                <a:solidFill>
                  <a:srgbClr val="002060"/>
                </a:solidFill>
              </a:rPr>
              <a:t>Place </a:t>
            </a:r>
            <a:r>
              <a:rPr lang="en-US" sz="2400" dirty="0">
                <a:solidFill>
                  <a:srgbClr val="002060"/>
                </a:solidFill>
              </a:rPr>
              <a:t>the most important information </a:t>
            </a:r>
            <a:r>
              <a:rPr lang="en-US" sz="2400" dirty="0" smtClean="0">
                <a:solidFill>
                  <a:srgbClr val="002060"/>
                </a:solidFill>
              </a:rPr>
              <a:t>first </a:t>
            </a:r>
            <a:r>
              <a:rPr lang="en-US" sz="2400" dirty="0">
                <a:solidFill>
                  <a:srgbClr val="002060"/>
                </a:solidFill>
              </a:rPr>
              <a:t>in </a:t>
            </a:r>
            <a:r>
              <a:rPr lang="en-US" sz="2400" dirty="0" smtClean="0">
                <a:solidFill>
                  <a:srgbClr val="002060"/>
                </a:solidFill>
              </a:rPr>
              <a:t>the </a:t>
            </a:r>
            <a:r>
              <a:rPr lang="en-US" sz="2400" dirty="0">
                <a:solidFill>
                  <a:srgbClr val="002060"/>
                </a:solidFill>
              </a:rPr>
              <a:t>workbook. </a:t>
            </a:r>
            <a:endParaRPr lang="en-US" sz="2400" dirty="0" smtClean="0">
              <a:solidFill>
                <a:srgbClr val="002060"/>
              </a:solidFill>
            </a:endParaRPr>
          </a:p>
          <a:p>
            <a:pPr lvl="2"/>
            <a:r>
              <a:rPr lang="en-US" sz="2200" dirty="0" smtClean="0"/>
              <a:t>Position </a:t>
            </a:r>
            <a:r>
              <a:rPr lang="en-US" sz="2200" dirty="0"/>
              <a:t>worksheets summarizing </a:t>
            </a:r>
            <a:r>
              <a:rPr lang="en-US" sz="2200" dirty="0" smtClean="0"/>
              <a:t>your findings </a:t>
            </a:r>
            <a:r>
              <a:rPr lang="en-US" sz="2200" dirty="0"/>
              <a:t>near the front of the workbook. </a:t>
            </a:r>
            <a:endParaRPr lang="en-US" sz="2200" dirty="0" smtClean="0"/>
          </a:p>
          <a:p>
            <a:pPr lvl="2"/>
            <a:r>
              <a:rPr lang="en-US" sz="2200" dirty="0" smtClean="0"/>
              <a:t>Position </a:t>
            </a:r>
            <a:r>
              <a:rPr lang="en-US" sz="2200" dirty="0"/>
              <a:t>worksheets with detailed and involved analysis </a:t>
            </a:r>
            <a:r>
              <a:rPr lang="en-US" sz="2400" dirty="0" smtClean="0"/>
              <a:t>near </a:t>
            </a:r>
            <a:r>
              <a:rPr lang="en-US" sz="2400" dirty="0"/>
              <a:t>the end as an appendix</a:t>
            </a:r>
            <a:r>
              <a:rPr lang="en-US" sz="2400" dirty="0" smtClean="0"/>
              <a:t>.</a:t>
            </a:r>
          </a:p>
          <a:p>
            <a:pPr lvl="1"/>
            <a:r>
              <a:rPr lang="en-US" sz="2600" dirty="0" smtClean="0">
                <a:solidFill>
                  <a:srgbClr val="002060"/>
                </a:solidFill>
              </a:rPr>
              <a:t>Use </a:t>
            </a:r>
            <a:r>
              <a:rPr lang="en-US" sz="2600" dirty="0">
                <a:solidFill>
                  <a:srgbClr val="002060"/>
                </a:solidFill>
              </a:rPr>
              <a:t>consistent formatting through out the </a:t>
            </a:r>
            <a:r>
              <a:rPr lang="en-US" sz="2600" dirty="0" smtClean="0">
                <a:solidFill>
                  <a:srgbClr val="002060"/>
                </a:solidFill>
              </a:rPr>
              <a:t>workbook</a:t>
            </a:r>
            <a:r>
              <a:rPr lang="en-US" sz="2600" dirty="0">
                <a:solidFill>
                  <a:srgbClr val="002060"/>
                </a:solidFill>
              </a:rPr>
              <a:t>. </a:t>
            </a:r>
            <a:r>
              <a:rPr lang="en-US" sz="2600" dirty="0"/>
              <a:t>If negative values appear in red on one </a:t>
            </a:r>
            <a:r>
              <a:rPr lang="en-US" sz="2600" dirty="0" smtClean="0"/>
              <a:t>worksheet</a:t>
            </a:r>
            <a:r>
              <a:rPr lang="en-US" sz="2600" dirty="0"/>
              <a:t>, format them in red on </a:t>
            </a:r>
            <a:r>
              <a:rPr lang="en-US" sz="2600" dirty="0" smtClean="0"/>
              <a:t>all </a:t>
            </a:r>
            <a:r>
              <a:rPr lang="en-US" sz="2600" dirty="0"/>
              <a:t>sheets. </a:t>
            </a:r>
          </a:p>
        </p:txBody>
      </p:sp>
      <p:sp>
        <p:nvSpPr>
          <p:cNvPr id="6"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Formatting</a:t>
            </a:r>
            <a:endParaRPr lang="en-US" dirty="0"/>
          </a:p>
        </p:txBody>
      </p:sp>
    </p:spTree>
    <p:extLst>
      <p:ext uri="{BB962C8B-B14F-4D97-AF65-F5344CB8AC3E}">
        <p14:creationId xmlns:p14="http://schemas.microsoft.com/office/powerpoint/2010/main" val="371944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685800"/>
            <a:ext cx="8229600" cy="4876800"/>
          </a:xfrm>
        </p:spPr>
        <p:txBody>
          <a:bodyPr/>
          <a:lstStyle/>
          <a:p>
            <a:r>
              <a:rPr lang="en-US" dirty="0" smtClean="0"/>
              <a:t>A good practice is to include descriptive information such as the company name, logo, and worksheet title on each page of a printout in case a page becomes separated from the other pages. </a:t>
            </a:r>
          </a:p>
          <a:p>
            <a:r>
              <a:rPr lang="en-US" dirty="0" smtClean="0"/>
              <a:t>A </a:t>
            </a:r>
            <a:r>
              <a:rPr lang="en-US" b="1" dirty="0" smtClean="0"/>
              <a:t>print title</a:t>
            </a:r>
            <a:r>
              <a:rPr lang="en-US" dirty="0" smtClean="0"/>
              <a:t> is information from a workbook that appears on every printed page.</a:t>
            </a:r>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Adding Print Titles</a:t>
            </a:r>
          </a:p>
        </p:txBody>
      </p:sp>
    </p:spTree>
    <p:extLst>
      <p:ext uri="{BB962C8B-B14F-4D97-AF65-F5344CB8AC3E}">
        <p14:creationId xmlns:p14="http://schemas.microsoft.com/office/powerpoint/2010/main" val="352167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8600" y="685800"/>
            <a:ext cx="8229600" cy="5943600"/>
          </a:xfrm>
        </p:spPr>
        <p:txBody>
          <a:bodyPr>
            <a:normAutofit/>
          </a:bodyPr>
          <a:lstStyle/>
          <a:p>
            <a:r>
              <a:rPr lang="en-US" dirty="0" smtClean="0"/>
              <a:t>Headers and footers contain helpful and descriptive text that is usually not found within the worksheet, such as the workbook’s author, the current date, or the workbook file name. </a:t>
            </a:r>
          </a:p>
          <a:p>
            <a:r>
              <a:rPr lang="en-US" dirty="0" smtClean="0"/>
              <a:t>A header is information that appears in the top margin of each printed page. </a:t>
            </a:r>
          </a:p>
          <a:p>
            <a:r>
              <a:rPr lang="en-US" dirty="0" smtClean="0"/>
              <a:t>A footer is information that is printed in the bottom margin of each printed page.</a:t>
            </a:r>
          </a:p>
          <a:p>
            <a:r>
              <a:rPr lang="en-US" dirty="0"/>
              <a:t>Include a header or footer with </a:t>
            </a:r>
            <a:r>
              <a:rPr lang="en-US" dirty="0" smtClean="0"/>
              <a:t>the </a:t>
            </a:r>
            <a:r>
              <a:rPr lang="en-US" dirty="0"/>
              <a:t>page number and the total </a:t>
            </a:r>
            <a:r>
              <a:rPr lang="en-US" dirty="0" smtClean="0"/>
              <a:t>number </a:t>
            </a:r>
            <a:r>
              <a:rPr lang="en-US" dirty="0"/>
              <a:t>of pages in a multiple </a:t>
            </a:r>
            <a:r>
              <a:rPr lang="en-US" dirty="0" smtClean="0"/>
              <a:t>page </a:t>
            </a:r>
            <a:r>
              <a:rPr lang="en-US" dirty="0"/>
              <a:t>printout to help ensure you </a:t>
            </a:r>
            <a:r>
              <a:rPr lang="en-US" dirty="0" smtClean="0"/>
              <a:t>and </a:t>
            </a:r>
            <a:r>
              <a:rPr lang="en-US" dirty="0"/>
              <a:t>others have all the pages</a:t>
            </a:r>
            <a:r>
              <a:rPr lang="en-US" dirty="0" smtClean="0"/>
              <a:t>.</a:t>
            </a:r>
          </a:p>
          <a:p>
            <a:r>
              <a:rPr lang="en-US" dirty="0" smtClean="0"/>
              <a:t>To insert headers and footers go to the Insert tab and click on the Header and Footer button. </a:t>
            </a:r>
            <a:endParaRPr lang="en-US" dirty="0"/>
          </a:p>
        </p:txBody>
      </p:sp>
      <p:sp>
        <p:nvSpPr>
          <p:cNvPr id="8"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Creating Headers and Footers</a:t>
            </a:r>
          </a:p>
        </p:txBody>
      </p:sp>
    </p:spTree>
    <p:extLst>
      <p:ext uri="{BB962C8B-B14F-4D97-AF65-F5344CB8AC3E}">
        <p14:creationId xmlns:p14="http://schemas.microsoft.com/office/powerpoint/2010/main" val="87528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685800"/>
            <a:ext cx="8229600" cy="4876800"/>
          </a:xfrm>
        </p:spPr>
        <p:txBody>
          <a:bodyPr/>
          <a:lstStyle/>
          <a:p>
            <a:r>
              <a:rPr lang="en-US" dirty="0" smtClean="0"/>
              <a:t>Another way to fit a large worksheet on a single page is to reduce the size of the page margins. </a:t>
            </a:r>
          </a:p>
        </p:txBody>
      </p:sp>
      <p:sp>
        <p:nvSpPr>
          <p:cNvPr id="8"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Setting the Page Margins</a:t>
            </a:r>
          </a:p>
        </p:txBody>
      </p:sp>
    </p:spTree>
    <p:extLst>
      <p:ext uri="{BB962C8B-B14F-4D97-AF65-F5344CB8AC3E}">
        <p14:creationId xmlns:p14="http://schemas.microsoft.com/office/powerpoint/2010/main" val="3531625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229600" cy="5638800"/>
          </a:xfrm>
        </p:spPr>
        <p:txBody>
          <a:bodyPr>
            <a:normAutofit/>
          </a:bodyPr>
          <a:lstStyle/>
          <a:p>
            <a:r>
              <a:rPr lang="en-US" sz="2800" dirty="0" smtClean="0"/>
              <a:t>Do </a:t>
            </a:r>
            <a:r>
              <a:rPr lang="en-US" sz="2800" dirty="0"/>
              <a:t>the following to </a:t>
            </a:r>
            <a:r>
              <a:rPr lang="en-US" sz="2800" dirty="0" smtClean="0"/>
              <a:t>improve </a:t>
            </a:r>
            <a:r>
              <a:rPr lang="en-US" sz="2800" dirty="0"/>
              <a:t>the appearance of your workbooks</a:t>
            </a:r>
            <a:r>
              <a:rPr lang="en-US" sz="2800" dirty="0" smtClean="0"/>
              <a:t>:</a:t>
            </a:r>
          </a:p>
          <a:p>
            <a:pPr lvl="1"/>
            <a:r>
              <a:rPr lang="en-US" sz="2400" dirty="0" smtClean="0"/>
              <a:t>Pay </a:t>
            </a:r>
            <a:r>
              <a:rPr lang="en-US" sz="2400" dirty="0"/>
              <a:t>attention to the </a:t>
            </a:r>
            <a:r>
              <a:rPr lang="en-US" sz="2400" dirty="0" smtClean="0"/>
              <a:t>formatting </a:t>
            </a:r>
            <a:r>
              <a:rPr lang="en-US" sz="2400" dirty="0"/>
              <a:t>of the printed workbook. </a:t>
            </a:r>
            <a:r>
              <a:rPr lang="en-US" sz="2400" dirty="0" smtClean="0"/>
              <a:t>Make </a:t>
            </a:r>
            <a:r>
              <a:rPr lang="en-US" sz="2400" dirty="0"/>
              <a:t>sure your printouts are </a:t>
            </a:r>
            <a:r>
              <a:rPr lang="en-US" sz="2400" dirty="0" smtClean="0"/>
              <a:t>legible </a:t>
            </a:r>
            <a:r>
              <a:rPr lang="en-US" sz="2400" dirty="0"/>
              <a:t>with informative headers and footers</a:t>
            </a:r>
            <a:r>
              <a:rPr lang="en-US" sz="2400" dirty="0" smtClean="0"/>
              <a:t>.</a:t>
            </a:r>
          </a:p>
          <a:p>
            <a:r>
              <a:rPr lang="en-US" sz="3000" dirty="0" smtClean="0"/>
              <a:t>The goal of formatting is to maintain consistent look throughout a workbook</a:t>
            </a:r>
            <a:endParaRPr lang="en-US" sz="3000" dirty="0"/>
          </a:p>
        </p:txBody>
      </p:sp>
      <p:sp>
        <p:nvSpPr>
          <p:cNvPr id="6"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Formatting</a:t>
            </a:r>
            <a:endParaRPr lang="en-US" dirty="0"/>
          </a:p>
        </p:txBody>
      </p:sp>
    </p:spTree>
    <p:extLst>
      <p:ext uri="{BB962C8B-B14F-4D97-AF65-F5344CB8AC3E}">
        <p14:creationId xmlns:p14="http://schemas.microsoft.com/office/powerpoint/2010/main" val="3888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 Placeholder 10"/>
          <p:cNvSpPr>
            <a:spLocks noGrp="1"/>
          </p:cNvSpPr>
          <p:nvPr>
            <p:ph idx="1"/>
          </p:nvPr>
        </p:nvSpPr>
        <p:spPr>
          <a:xfrm>
            <a:off x="304800" y="762000"/>
            <a:ext cx="8229600" cy="4876800"/>
          </a:xfrm>
        </p:spPr>
        <p:txBody>
          <a:bodyPr>
            <a:normAutofit/>
          </a:bodyPr>
          <a:lstStyle/>
          <a:p>
            <a:r>
              <a:rPr lang="en-US" sz="2800" dirty="0" smtClean="0"/>
              <a:t>Topics Covered:</a:t>
            </a:r>
          </a:p>
          <a:p>
            <a:pPr lvl="1"/>
            <a:r>
              <a:rPr lang="en-US" sz="2400" dirty="0" smtClean="0"/>
              <a:t>Formatting Text</a:t>
            </a:r>
          </a:p>
          <a:p>
            <a:pPr lvl="1"/>
            <a:r>
              <a:rPr lang="en-US" sz="2400" dirty="0" smtClean="0"/>
              <a:t>Formatting Numbers</a:t>
            </a:r>
          </a:p>
          <a:p>
            <a:pPr lvl="1"/>
            <a:r>
              <a:rPr lang="en-US" sz="2400" dirty="0" smtClean="0"/>
              <a:t>Formatting Dates and Times</a:t>
            </a:r>
          </a:p>
          <a:p>
            <a:endParaRPr lang="en-US" dirty="0" smtClean="0"/>
          </a:p>
          <a:p>
            <a:endParaRPr lang="en-US" dirty="0" smtClean="0"/>
          </a:p>
        </p:txBody>
      </p:sp>
      <p:sp>
        <p:nvSpPr>
          <p:cNvPr id="8"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Formatting Data in 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762000"/>
            <a:ext cx="8458200" cy="4718304"/>
          </a:xfrm>
        </p:spPr>
        <p:txBody>
          <a:bodyPr/>
          <a:lstStyle/>
          <a:p>
            <a:r>
              <a:rPr lang="en-US" dirty="0" smtClean="0"/>
              <a:t>Formatting text involves changing fonts, font sizes, font styles, and color. </a:t>
            </a:r>
          </a:p>
          <a:p>
            <a:r>
              <a:rPr lang="en-US" dirty="0" smtClean="0"/>
              <a:t>The formatting of text is the same process that we used in word.</a:t>
            </a:r>
          </a:p>
          <a:p>
            <a:r>
              <a:rPr lang="en-US" dirty="0" smtClean="0"/>
              <a:t>You can format all of the text in a cell at once or</a:t>
            </a:r>
          </a:p>
          <a:p>
            <a:r>
              <a:rPr lang="en-US" dirty="0" smtClean="0"/>
              <a:t>You select a cell and format individual words with in the cell </a:t>
            </a:r>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Formatting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762000"/>
            <a:ext cx="8229600" cy="4800600"/>
          </a:xfrm>
        </p:spPr>
        <p:txBody>
          <a:bodyPr/>
          <a:lstStyle/>
          <a:p>
            <a:r>
              <a:rPr lang="en-US" dirty="0" smtClean="0"/>
              <a:t>The numbers displayed in cells are either values entered directly in cells or values calculated with formulas.</a:t>
            </a:r>
          </a:p>
          <a:p>
            <a:r>
              <a:rPr lang="en-US" dirty="0" smtClean="0"/>
              <a:t>Can be formatted using:</a:t>
            </a:r>
          </a:p>
          <a:p>
            <a:pPr lvl="1"/>
            <a:r>
              <a:rPr lang="en-US" b="1" dirty="0"/>
              <a:t>General number format: </a:t>
            </a:r>
            <a:r>
              <a:rPr lang="en-US" dirty="0"/>
              <a:t>default number format, which, for the most part, displays values exactly as they are typed</a:t>
            </a:r>
            <a:endParaRPr lang="en-US" b="1" dirty="0"/>
          </a:p>
          <a:p>
            <a:pPr lvl="1"/>
            <a:r>
              <a:rPr lang="en-US" b="1" dirty="0" smtClean="0"/>
              <a:t>Number format: </a:t>
            </a:r>
            <a:r>
              <a:rPr lang="en-US" dirty="0" smtClean="0"/>
              <a:t>displays values in a way that makes it easy for them to be understood and interpreted</a:t>
            </a:r>
            <a:endParaRPr lang="en-US" b="1" dirty="0" smtClean="0"/>
          </a:p>
        </p:txBody>
      </p:sp>
      <p:sp>
        <p:nvSpPr>
          <p:cNvPr id="7" name="Title 1"/>
          <p:cNvSpPr txBox="1">
            <a:spLocks/>
          </p:cNvSpPr>
          <p:nvPr/>
        </p:nvSpPr>
        <p:spPr>
          <a:xfrm>
            <a:off x="228600" y="76200"/>
            <a:ext cx="82296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Formatting Numbers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678</TotalTime>
  <Words>3109</Words>
  <Application>Microsoft Office PowerPoint</Application>
  <PresentationFormat>On-screen Show (4:3)</PresentationFormat>
  <Paragraphs>266</Paragraphs>
  <Slides>52</Slides>
  <Notes>0</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1_Office Theme</vt:lpstr>
      <vt:lpstr>Clarity</vt:lpstr>
      <vt:lpstr>Chapter 14</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Learning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 Leroux-Lindsey</dc:creator>
  <cp:lastModifiedBy>John</cp:lastModifiedBy>
  <cp:revision>90</cp:revision>
  <dcterms:created xsi:type="dcterms:W3CDTF">2010-12-31T17:43:51Z</dcterms:created>
  <dcterms:modified xsi:type="dcterms:W3CDTF">2012-08-26T21:13:58Z</dcterms:modified>
</cp:coreProperties>
</file>